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1" r:id="rId2"/>
  </p:sldMasterIdLst>
  <p:notesMasterIdLst>
    <p:notesMasterId r:id="rId21"/>
  </p:notesMasterIdLst>
  <p:handoutMasterIdLst>
    <p:handoutMasterId r:id="rId22"/>
  </p:handoutMasterIdLst>
  <p:sldIdLst>
    <p:sldId id="357" r:id="rId3"/>
    <p:sldId id="359" r:id="rId4"/>
    <p:sldId id="520" r:id="rId5"/>
    <p:sldId id="531" r:id="rId6"/>
    <p:sldId id="476" r:id="rId7"/>
    <p:sldId id="532" r:id="rId8"/>
    <p:sldId id="533" r:id="rId9"/>
    <p:sldId id="535" r:id="rId10"/>
    <p:sldId id="536" r:id="rId11"/>
    <p:sldId id="537" r:id="rId12"/>
    <p:sldId id="538" r:id="rId13"/>
    <p:sldId id="540" r:id="rId14"/>
    <p:sldId id="541" r:id="rId15"/>
    <p:sldId id="542" r:id="rId16"/>
    <p:sldId id="543" r:id="rId17"/>
    <p:sldId id="544" r:id="rId18"/>
    <p:sldId id="528" r:id="rId19"/>
    <p:sldId id="546" r:id="rId20"/>
  </p:sldIdLst>
  <p:sldSz cx="24387175" cy="13716000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512" userDrawn="1">
          <p15:clr>
            <a:srgbClr val="A4A3A4"/>
          </p15:clr>
        </p15:guide>
        <p15:guide id="2" pos="76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C"/>
    <a:srgbClr val="003399"/>
    <a:srgbClr val="CC9900"/>
    <a:srgbClr val="CAC8BE"/>
    <a:srgbClr val="CD4141"/>
    <a:srgbClr val="FFFF00"/>
    <a:srgbClr val="0D0D0D"/>
    <a:srgbClr val="0000CC"/>
    <a:srgbClr val="250E0D"/>
    <a:srgbClr val="913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7062" autoAdjust="0"/>
  </p:normalViewPr>
  <p:slideViewPr>
    <p:cSldViewPr>
      <p:cViewPr varScale="1">
        <p:scale>
          <a:sx n="31" d="100"/>
          <a:sy n="31" d="100"/>
        </p:scale>
        <p:origin x="-900" y="-88"/>
      </p:cViewPr>
      <p:guideLst>
        <p:guide orient="horz" pos="4512"/>
        <p:guide pos="76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46A884-97D7-436F-898C-5097283908A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A2451A-527C-4443-B32D-1C9B8D84B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77D0DA-3412-4369-A630-8EBA302CD1E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F2D422-0331-4A9A-9AC6-1209F231D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2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8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7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5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1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8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8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44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59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8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55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3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359" y="12490450"/>
            <a:ext cx="5690341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332285" y="12490450"/>
            <a:ext cx="7722605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477475" y="12490450"/>
            <a:ext cx="5690341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F795824-4BC9-4A1C-AF09-343F685D9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219359" y="12490450"/>
            <a:ext cx="5690341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332285" y="12490450"/>
            <a:ext cx="7722605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477475" y="12490450"/>
            <a:ext cx="5690341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777671-8709-4A63-837D-B723CF4BE6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81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7FE5A9CD-1CA5-4BB6-ABF6-C3DB2F9C09D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9E3A461-C528-4C33-83FA-271D1850C3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359" y="12490450"/>
            <a:ext cx="5690341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332285" y="12490450"/>
            <a:ext cx="7722605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477475" y="12490450"/>
            <a:ext cx="5690341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5E0F57-EEA1-4A8B-9311-4AD2064A1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0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359" y="12490450"/>
            <a:ext cx="5690341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332285" y="12490450"/>
            <a:ext cx="7722605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477475" y="12490450"/>
            <a:ext cx="5690341" cy="952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5E0F57-EEA1-4A8B-9311-4AD2064A1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249487" y="334890"/>
            <a:ext cx="939680" cy="60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" y="13335048"/>
            <a:ext cx="24380951" cy="38095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" y="-59619"/>
            <a:ext cx="24348951" cy="143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186107" y="143138"/>
            <a:ext cx="939680" cy="60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165268" y="600670"/>
            <a:ext cx="9028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5000"/>
          </a:p>
        </p:txBody>
      </p:sp>
      <p:sp>
        <p:nvSpPr>
          <p:cNvPr id="14" name="Rectangle 13"/>
          <p:cNvSpPr/>
          <p:nvPr userDrawn="1"/>
        </p:nvSpPr>
        <p:spPr>
          <a:xfrm>
            <a:off x="3258265" y="373559"/>
            <a:ext cx="2382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VĂN</a:t>
            </a:r>
            <a:r>
              <a:rPr lang="en-US" sz="2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HỌC</a:t>
            </a:r>
          </a:p>
          <a:p>
            <a:pPr algn="ctr"/>
            <a:r>
              <a:rPr lang="en-US" sz="2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NƯỚC NGOÀI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604859" y="228600"/>
            <a:ext cx="1178528" cy="61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Phần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57933" y="235752"/>
            <a:ext cx="8945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NGƯỜI TRONG BAO</a:t>
            </a:r>
            <a:endParaRPr lang="en-US" sz="72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564187" y="685800"/>
            <a:ext cx="107593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1/2</a:t>
            </a:r>
            <a:endParaRPr lang="en-US" sz="44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9" r:id="rId3"/>
    <p:sldLayoutId id="2147483678" r:id="rId4"/>
    <p:sldLayoutId id="2147483680" r:id="rId5"/>
    <p:sldLayoutId id="2147483681" r:id="rId6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9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1"/>
          <p:cNvSpPr>
            <a:spLocks/>
          </p:cNvSpPr>
          <p:nvPr/>
        </p:nvSpPr>
        <p:spPr bwMode="auto">
          <a:xfrm>
            <a:off x="-18973" y="0"/>
            <a:ext cx="9736060" cy="13717588"/>
          </a:xfrm>
          <a:custGeom>
            <a:avLst/>
            <a:gdLst>
              <a:gd name="T0" fmla="*/ 3066 w 3066"/>
              <a:gd name="T1" fmla="*/ 0 h 4320"/>
              <a:gd name="T2" fmla="*/ 3054 w 3066"/>
              <a:gd name="T3" fmla="*/ 0 h 4320"/>
              <a:gd name="T4" fmla="*/ 2984 w 3066"/>
              <a:gd name="T5" fmla="*/ 0 h 4320"/>
              <a:gd name="T6" fmla="*/ 2729 w 3066"/>
              <a:gd name="T7" fmla="*/ 0 h 4320"/>
              <a:gd name="T8" fmla="*/ 0 w 3066"/>
              <a:gd name="T9" fmla="*/ 0 h 4320"/>
              <a:gd name="T10" fmla="*/ 0 w 3066"/>
              <a:gd name="T11" fmla="*/ 4320 h 4320"/>
              <a:gd name="T12" fmla="*/ 1787 w 3066"/>
              <a:gd name="T13" fmla="*/ 4320 h 4320"/>
              <a:gd name="T14" fmla="*/ 1857 w 3066"/>
              <a:gd name="T15" fmla="*/ 4320 h 4320"/>
              <a:gd name="T16" fmla="*/ 2072 w 3066"/>
              <a:gd name="T17" fmla="*/ 4320 h 4320"/>
              <a:gd name="T18" fmla="*/ 1824 w 3066"/>
              <a:gd name="T19" fmla="*/ 2776 h 4320"/>
              <a:gd name="T20" fmla="*/ 1891 w 3066"/>
              <a:gd name="T21" fmla="*/ 1962 h 4320"/>
              <a:gd name="T22" fmla="*/ 1891 w 3066"/>
              <a:gd name="T23" fmla="*/ 1962 h 4320"/>
              <a:gd name="T24" fmla="*/ 1891 w 3066"/>
              <a:gd name="T25" fmla="*/ 1962 h 4320"/>
              <a:gd name="T26" fmla="*/ 3066 w 3066"/>
              <a:gd name="T2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66" h="4320">
                <a:moveTo>
                  <a:pt x="3066" y="0"/>
                </a:moveTo>
                <a:cubicBezTo>
                  <a:pt x="3054" y="0"/>
                  <a:pt x="3054" y="0"/>
                  <a:pt x="3054" y="0"/>
                </a:cubicBezTo>
                <a:cubicBezTo>
                  <a:pt x="2984" y="0"/>
                  <a:pt x="2984" y="0"/>
                  <a:pt x="2984" y="0"/>
                </a:cubicBezTo>
                <a:cubicBezTo>
                  <a:pt x="2729" y="0"/>
                  <a:pt x="2729" y="0"/>
                  <a:pt x="27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1787" y="4320"/>
                  <a:pt x="1787" y="4320"/>
                  <a:pt x="1787" y="4320"/>
                </a:cubicBezTo>
                <a:cubicBezTo>
                  <a:pt x="1857" y="4320"/>
                  <a:pt x="1857" y="4320"/>
                  <a:pt x="1857" y="4320"/>
                </a:cubicBezTo>
                <a:cubicBezTo>
                  <a:pt x="2072" y="4320"/>
                  <a:pt x="2072" y="4320"/>
                  <a:pt x="2072" y="4320"/>
                </a:cubicBezTo>
                <a:cubicBezTo>
                  <a:pt x="1913" y="3847"/>
                  <a:pt x="1824" y="3325"/>
                  <a:pt x="1824" y="2776"/>
                </a:cubicBezTo>
                <a:cubicBezTo>
                  <a:pt x="1824" y="2497"/>
                  <a:pt x="1847" y="2224"/>
                  <a:pt x="1891" y="1962"/>
                </a:cubicBezTo>
                <a:cubicBezTo>
                  <a:pt x="1891" y="1962"/>
                  <a:pt x="1891" y="1962"/>
                  <a:pt x="1891" y="1962"/>
                </a:cubicBezTo>
                <a:cubicBezTo>
                  <a:pt x="1891" y="1962"/>
                  <a:pt x="1891" y="1962"/>
                  <a:pt x="1891" y="1962"/>
                </a:cubicBezTo>
                <a:cubicBezTo>
                  <a:pt x="2115" y="1154"/>
                  <a:pt x="2538" y="468"/>
                  <a:pt x="30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45" y="0"/>
            <a:ext cx="9755440" cy="1374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97987" y="4572000"/>
            <a:ext cx="1280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8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ƯỜI</a:t>
            </a:r>
            <a:r>
              <a:rPr lang="vi-VN" sz="8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BAO</a:t>
            </a:r>
            <a:endParaRPr lang="vi-VN" sz="80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46628" y="3200400"/>
            <a:ext cx="83118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VĂN HỌC NƯỚC NGOÀI</a:t>
            </a:r>
            <a:endParaRPr lang="en-US" sz="54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3587" y="1066800"/>
            <a:ext cx="128432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CDC25B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LỚP</a:t>
            </a:r>
            <a:endParaRPr lang="en-US">
              <a:solidFill>
                <a:srgbClr val="CDC25B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99989" y="1676400"/>
            <a:ext cx="1322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smtClean="0">
                <a:solidFill>
                  <a:srgbClr val="CDC25B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11</a:t>
            </a:r>
            <a:endParaRPr lang="en-US" sz="8000">
              <a:solidFill>
                <a:srgbClr val="CDC25B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870" y="2763302"/>
            <a:ext cx="22383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758" y="1260157"/>
            <a:ext cx="1497013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267860" y="5935464"/>
            <a:ext cx="5841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A.P </a:t>
            </a:r>
            <a:r>
              <a:rPr lang="en-US" sz="5400" b="1" i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Sê-Khốp</a:t>
            </a:r>
            <a:endParaRPr lang="en-US" sz="5400" b="1" i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541" y="7250806"/>
            <a:ext cx="5699446" cy="585559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63587" y="6397129"/>
            <a:ext cx="4343400" cy="114667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87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22" name="Round Same Side Corner Rectangle 12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39910" y="2538174"/>
            <a:ext cx="10563077" cy="890826"/>
            <a:chOff x="644526" y="2766774"/>
            <a:chExt cx="10563077" cy="890826"/>
          </a:xfrm>
        </p:grpSpPr>
        <p:sp>
          <p:nvSpPr>
            <p:cNvPr id="126" name="TextBox 125"/>
            <p:cNvSpPr txBox="1"/>
            <p:nvPr/>
          </p:nvSpPr>
          <p:spPr>
            <a:xfrm>
              <a:off x="1906587" y="2766774"/>
              <a:ext cx="930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phẩm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Người trong bao</a:t>
              </a:r>
              <a:endParaRPr lang="vi-VN" sz="4800" b="1" i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67734" y="5649998"/>
            <a:ext cx="13859653" cy="1759456"/>
            <a:chOff x="2211387" y="5638800"/>
            <a:chExt cx="13859653" cy="1759456"/>
          </a:xfrm>
        </p:grpSpPr>
        <p:sp>
          <p:nvSpPr>
            <p:cNvPr id="18" name="Rectangle 17"/>
            <p:cNvSpPr/>
            <p:nvPr/>
          </p:nvSpPr>
          <p:spPr>
            <a:xfrm>
              <a:off x="2729234" y="5638800"/>
              <a:ext cx="13341806" cy="1759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6500"/>
                </a:lnSpc>
                <a:defRPr/>
              </a:pPr>
              <a:r>
                <a:rPr lang="vi-VN" sz="4400" b="1">
                  <a:ea typeface="Tahoma" pitchFamily="34" charset="0"/>
                  <a:cs typeface="Arial" pitchFamily="34" charset="0"/>
                </a:rPr>
                <a:t>Sáng tác năm 1898 khi tác giả đang dưỡng bệnh ở I-an-ta, bán đảo </a:t>
              </a:r>
              <a:r>
                <a:rPr lang="vi-VN" sz="4400" b="1" smtClean="0">
                  <a:ea typeface="Tahoma" pitchFamily="34" charset="0"/>
                  <a:cs typeface="Arial" pitchFamily="34" charset="0"/>
                </a:rPr>
                <a:t>C</a:t>
              </a:r>
              <a:r>
                <a:rPr lang="en-US" sz="4400" b="1" smtClean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smtClean="0">
                  <a:ea typeface="Tahoma" pitchFamily="34" charset="0"/>
                  <a:cs typeface="Arial" pitchFamily="34" charset="0"/>
                </a:rPr>
                <a:t>rưm</a:t>
              </a:r>
              <a:r>
                <a:rPr lang="vi-VN" sz="4400" b="1">
                  <a:ea typeface="Tahoma" pitchFamily="34" charset="0"/>
                  <a:cs typeface="Arial" pitchFamily="34" charset="0"/>
                </a:rPr>
                <a:t>, biển Đen.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211387" y="5988540"/>
              <a:ext cx="274320" cy="2743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6500"/>
                </a:lnSpc>
              </a:pPr>
              <a:endParaRPr lang="en-US" sz="44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67734" y="7540701"/>
            <a:ext cx="13859653" cy="1679499"/>
            <a:chOff x="2211387" y="5638800"/>
            <a:chExt cx="13859653" cy="1679499"/>
          </a:xfrm>
        </p:grpSpPr>
        <p:sp>
          <p:nvSpPr>
            <p:cNvPr id="21" name="Rectangle 20"/>
            <p:cNvSpPr/>
            <p:nvPr/>
          </p:nvSpPr>
          <p:spPr>
            <a:xfrm>
              <a:off x="2729234" y="5638800"/>
              <a:ext cx="13341806" cy="1679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6500"/>
                </a:lnSpc>
                <a:defRPr/>
              </a:pPr>
              <a:r>
                <a:rPr lang="vi-VN" sz="4400" b="1">
                  <a:ea typeface="Tahoma" pitchFamily="34" charset="0"/>
                  <a:cs typeface="Arial" pitchFamily="34" charset="0"/>
                </a:rPr>
                <a:t>Xã hội Nga đang ngạt thở trong bầu không khí chuyên chế u ám, nặng nề cuối thế kỉ XIX.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211387" y="5988540"/>
              <a:ext cx="274320" cy="2743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6500"/>
                </a:lnSpc>
              </a:pPr>
              <a:endParaRPr lang="en-US" sz="44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447814" y="3232065"/>
            <a:ext cx="6410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Hoàn cảnh sáng tác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298987" y="4580140"/>
            <a:ext cx="5184708" cy="7633946"/>
            <a:chOff x="17298987" y="4580140"/>
            <a:chExt cx="5184708" cy="7633946"/>
          </a:xfrm>
        </p:grpSpPr>
        <p:sp>
          <p:nvSpPr>
            <p:cNvPr id="24" name="TextBox 23"/>
            <p:cNvSpPr txBox="1"/>
            <p:nvPr/>
          </p:nvSpPr>
          <p:spPr>
            <a:xfrm>
              <a:off x="17778423" y="11506200"/>
              <a:ext cx="42258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i="1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40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i="1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0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i="1" dirty="0" err="1" smtClean="0">
                  <a:latin typeface="Arial" pitchFamily="34" charset="0"/>
                  <a:cs typeface="Arial" pitchFamily="34" charset="0"/>
                </a:rPr>
                <a:t>bao</a:t>
              </a:r>
              <a:endParaRPr lang="en-US" sz="4000" b="1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98987" y="4580140"/>
              <a:ext cx="5184708" cy="64175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76200" cap="sq">
              <a:solidFill>
                <a:srgbClr val="CC9900"/>
              </a:solidFill>
              <a:miter lim="800000"/>
            </a:ln>
            <a:effectLst>
              <a:reflection blurRad="12700" stA="27000" endPos="9000" dist="635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contourClr>
                <a:srgbClr val="C0C0C0"/>
              </a:contourClr>
            </a:sp3d>
            <a:extLst/>
          </p:spPr>
        </p:pic>
      </p:grpSp>
      <p:sp>
        <p:nvSpPr>
          <p:cNvPr id="26" name="Rectangle 25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0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22" name="Round Same Side Corner Rectangle 12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39910" y="2538174"/>
            <a:ext cx="10563077" cy="890826"/>
            <a:chOff x="644526" y="2766774"/>
            <a:chExt cx="10563077" cy="890826"/>
          </a:xfrm>
        </p:grpSpPr>
        <p:sp>
          <p:nvSpPr>
            <p:cNvPr id="126" name="TextBox 125"/>
            <p:cNvSpPr txBox="1"/>
            <p:nvPr/>
          </p:nvSpPr>
          <p:spPr>
            <a:xfrm>
              <a:off x="1906587" y="2766774"/>
              <a:ext cx="930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phẩm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Người trong bao</a:t>
              </a:r>
              <a:endParaRPr lang="vi-VN" sz="4800" b="1" i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67734" y="6022015"/>
            <a:ext cx="13097653" cy="2593018"/>
            <a:chOff x="2211387" y="5638800"/>
            <a:chExt cx="13097653" cy="2593018"/>
          </a:xfrm>
        </p:grpSpPr>
        <p:sp>
          <p:nvSpPr>
            <p:cNvPr id="18" name="Rectangle 17"/>
            <p:cNvSpPr/>
            <p:nvPr/>
          </p:nvSpPr>
          <p:spPr>
            <a:xfrm>
              <a:off x="2729234" y="5638800"/>
              <a:ext cx="12579806" cy="2593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6500"/>
                </a:lnSpc>
                <a:defRPr/>
              </a:pPr>
              <a:r>
                <a:rPr lang="vi-VN" sz="4400" b="1">
                  <a:ea typeface="Tahoma" pitchFamily="34" charset="0"/>
                  <a:cs typeface="Arial" pitchFamily="34" charset="0"/>
                </a:rPr>
                <a:t>Là một trong những truyện ngắn có chung chủ đề về cuộc sống tầm thường, trong vỏ ốc của giới trí thức Nga cuối thế kỉ </a:t>
              </a:r>
              <a:r>
                <a:rPr lang="vi-VN" sz="4400" b="1" smtClean="0">
                  <a:ea typeface="Tahoma" pitchFamily="34" charset="0"/>
                  <a:cs typeface="Arial" pitchFamily="34" charset="0"/>
                </a:rPr>
                <a:t>XIX</a:t>
              </a:r>
              <a:r>
                <a:rPr lang="en-US" sz="4400" b="1" smtClean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.</a:t>
              </a:r>
              <a:endParaRPr lang="vi-VN" sz="44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11387" y="5988540"/>
              <a:ext cx="274320" cy="2743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6500"/>
                </a:lnSpc>
              </a:pPr>
              <a:endParaRPr lang="en-US" sz="44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47814" y="3345359"/>
            <a:ext cx="3938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lphaLcPeriod" startAt="2"/>
            </a:pPr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 điểm: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44513" y="11658600"/>
            <a:ext cx="4225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bao</a:t>
            </a:r>
            <a:endParaRPr lang="en-US" sz="4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8987" y="4580140"/>
            <a:ext cx="5184708" cy="64175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CC9900"/>
            </a:solidFill>
            <a:miter lim="800000"/>
          </a:ln>
          <a:effectLst>
            <a:reflection blurRad="12700" stA="27000" endPos="9000" dist="635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  <a:extLst/>
        </p:spPr>
      </p:pic>
      <p:sp>
        <p:nvSpPr>
          <p:cNvPr id="16" name="Rectangle 15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23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7587" y="9829800"/>
            <a:ext cx="19964400" cy="3326602"/>
            <a:chOff x="2287587" y="9616440"/>
            <a:chExt cx="19964400" cy="3326602"/>
          </a:xfrm>
        </p:grpSpPr>
        <p:sp>
          <p:nvSpPr>
            <p:cNvPr id="7" name="Rectangle 6"/>
            <p:cNvSpPr/>
            <p:nvPr/>
          </p:nvSpPr>
          <p:spPr>
            <a:xfrm>
              <a:off x="2287587" y="9616440"/>
              <a:ext cx="19964400" cy="3326602"/>
            </a:xfrm>
            <a:prstGeom prst="rect">
              <a:avLst/>
            </a:prstGeom>
            <a:solidFill>
              <a:srgbClr val="CD4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16850" y="9822932"/>
              <a:ext cx="9944558" cy="2913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5500"/>
                </a:lnSpc>
                <a:defRPr/>
              </a:pPr>
              <a:r>
                <a:rPr lang="vi-VN" sz="4400" b="1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Cuộc nghỉ đêm 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sau </a:t>
              </a:r>
              <a:r>
                <a:rPr lang="vi-VN" sz="4400" b="1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chuyến đi 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săn </a:t>
              </a:r>
              <a:r>
                <a:rPr lang="vi-VN" sz="4400" b="1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muộn của 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bác</a:t>
              </a:r>
              <a:r>
                <a:rPr lang="en-US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sĩ I-van I</a:t>
              </a:r>
              <a:r>
                <a:rPr lang="en-US" sz="4400" b="1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va</a:t>
              </a:r>
              <a:r>
                <a:rPr lang="en-US" sz="4400" b="1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nứt </a:t>
              </a:r>
              <a:r>
                <a:rPr lang="vi-VN" sz="4400" b="1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và 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Bu</a:t>
              </a:r>
              <a:r>
                <a:rPr lang="en-US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-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rơ</a:t>
              </a:r>
              <a:r>
                <a:rPr lang="en-US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-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kin</a:t>
              </a:r>
              <a:r>
                <a:rPr lang="vi-VN" sz="4400" b="1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. 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Bu</a:t>
              </a:r>
              <a:r>
                <a:rPr lang="en-US" sz="4400" b="1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rơ</a:t>
              </a:r>
              <a:r>
                <a:rPr lang="en-US" sz="4400" b="1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kin </a:t>
              </a:r>
              <a:r>
                <a:rPr lang="vi-VN" sz="4400" b="1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kể 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chuyện </a:t>
              </a:r>
              <a:r>
                <a:rPr lang="vi-VN" sz="4400" b="1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về 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Bê</a:t>
              </a:r>
              <a:r>
                <a:rPr lang="en-US" sz="4400" b="1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li</a:t>
              </a:r>
              <a:r>
                <a:rPr lang="en-US" sz="4400" b="1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côp</a:t>
              </a:r>
              <a:r>
                <a:rPr lang="en-US" sz="4400" b="1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.</a:t>
              </a:r>
              <a:endParaRPr lang="vi-VN" sz="4400" b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47814" y="3345359"/>
            <a:ext cx="6027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Tóm tắt tác phẩm: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9910" y="2538174"/>
            <a:ext cx="10563077" cy="890826"/>
            <a:chOff x="644526" y="2766774"/>
            <a:chExt cx="10563077" cy="890826"/>
          </a:xfrm>
        </p:grpSpPr>
        <p:sp>
          <p:nvSpPr>
            <p:cNvPr id="18" name="TextBox 17"/>
            <p:cNvSpPr txBox="1"/>
            <p:nvPr/>
          </p:nvSpPr>
          <p:spPr>
            <a:xfrm>
              <a:off x="1906587" y="2766774"/>
              <a:ext cx="930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phẩm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Người trong bao</a:t>
              </a:r>
              <a:endParaRPr lang="vi-VN" sz="4800" b="1" i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936787" y="4953000"/>
            <a:ext cx="6824617" cy="7987596"/>
            <a:chOff x="14774383" y="4011458"/>
            <a:chExt cx="6824617" cy="79875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" t="6052" r="1831" b="21662"/>
            <a:stretch/>
          </p:blipFill>
          <p:spPr>
            <a:xfrm>
              <a:off x="15393987" y="4648199"/>
              <a:ext cx="5709639" cy="67056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4383" y="4011458"/>
              <a:ext cx="6824617" cy="7987596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57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7587" y="10523244"/>
            <a:ext cx="19964400" cy="2141978"/>
            <a:chOff x="2287587" y="10309884"/>
            <a:chExt cx="19964400" cy="2141978"/>
          </a:xfrm>
        </p:grpSpPr>
        <p:sp>
          <p:nvSpPr>
            <p:cNvPr id="7" name="Rectangle 6"/>
            <p:cNvSpPr/>
            <p:nvPr/>
          </p:nvSpPr>
          <p:spPr>
            <a:xfrm>
              <a:off x="2287587" y="10309884"/>
              <a:ext cx="19964400" cy="2141978"/>
            </a:xfrm>
            <a:prstGeom prst="rect">
              <a:avLst/>
            </a:prstGeom>
            <a:solidFill>
              <a:srgbClr val="CD4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53840" y="10988040"/>
              <a:ext cx="10515600" cy="797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5500"/>
                </a:lnSpc>
                <a:defRPr/>
              </a:pPr>
              <a:r>
                <a:rPr lang="vi-VN" sz="44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Chuyện về </a:t>
              </a:r>
              <a:r>
                <a:rPr lang="vi-VN" sz="44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Bê</a:t>
              </a:r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li</a:t>
              </a:r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côp:</a:t>
              </a:r>
              <a:r>
                <a:rPr lang="en-US" sz="44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44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Chân </a:t>
              </a:r>
              <a:r>
                <a:rPr lang="vi-VN" sz="44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dung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47814" y="3345359"/>
            <a:ext cx="6027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Tóm tắt tác phẩm: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0" y="2538174"/>
            <a:ext cx="10563077" cy="890826"/>
            <a:chOff x="644526" y="2766774"/>
            <a:chExt cx="10563077" cy="890826"/>
          </a:xfrm>
        </p:grpSpPr>
        <p:sp>
          <p:nvSpPr>
            <p:cNvPr id="17" name="TextBox 16"/>
            <p:cNvSpPr txBox="1"/>
            <p:nvPr/>
          </p:nvSpPr>
          <p:spPr>
            <a:xfrm>
              <a:off x="1906587" y="2766774"/>
              <a:ext cx="930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phẩm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Người trong bao</a:t>
              </a:r>
              <a:endParaRPr lang="vi-VN" sz="4800" b="1" i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774383" y="4011458"/>
            <a:ext cx="6824617" cy="7987596"/>
            <a:chOff x="14774383" y="4011458"/>
            <a:chExt cx="6824617" cy="79875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" t="6052" r="1831" b="21662"/>
            <a:stretch/>
          </p:blipFill>
          <p:spPr>
            <a:xfrm>
              <a:off x="15393987" y="4648199"/>
              <a:ext cx="5709639" cy="67056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4383" y="4011458"/>
              <a:ext cx="6824617" cy="7987596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61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14" y="3345359"/>
            <a:ext cx="6027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Tóm tắt tác phẩm: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0" y="2538174"/>
            <a:ext cx="10563077" cy="890826"/>
            <a:chOff x="644526" y="2766774"/>
            <a:chExt cx="10563077" cy="890826"/>
          </a:xfrm>
        </p:grpSpPr>
        <p:sp>
          <p:nvSpPr>
            <p:cNvPr id="17" name="TextBox 16"/>
            <p:cNvSpPr txBox="1"/>
            <p:nvPr/>
          </p:nvSpPr>
          <p:spPr>
            <a:xfrm>
              <a:off x="1906587" y="2766774"/>
              <a:ext cx="930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phẩm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Người trong bao</a:t>
              </a:r>
              <a:endParaRPr lang="vi-VN" sz="4800" b="1" i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7587" y="9982200"/>
            <a:ext cx="19964400" cy="2683022"/>
            <a:chOff x="2287587" y="9768840"/>
            <a:chExt cx="19964400" cy="2683022"/>
          </a:xfrm>
        </p:grpSpPr>
        <p:sp>
          <p:nvSpPr>
            <p:cNvPr id="21" name="Rectangle 20"/>
            <p:cNvSpPr/>
            <p:nvPr/>
          </p:nvSpPr>
          <p:spPr>
            <a:xfrm>
              <a:off x="2287587" y="9768840"/>
              <a:ext cx="19964400" cy="2683022"/>
            </a:xfrm>
            <a:prstGeom prst="rect">
              <a:avLst/>
            </a:prstGeom>
            <a:solidFill>
              <a:srgbClr val="CD4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59187" y="10302240"/>
              <a:ext cx="10515600" cy="1502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5500"/>
                </a:lnSpc>
                <a:defRPr/>
              </a:pPr>
              <a:r>
                <a:rPr lang="vi-VN" sz="44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Chuyện về Bê</a:t>
              </a:r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li</a:t>
              </a:r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côp:</a:t>
              </a:r>
              <a:r>
                <a:rPr lang="en-US" sz="44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Câu </a:t>
              </a:r>
              <a:r>
                <a:rPr lang="vi-VN" sz="4400" b="1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chuyện </a:t>
              </a:r>
              <a:r>
                <a:rPr lang="en-US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/>
              </a:r>
              <a:br>
                <a:rPr lang="en-US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</a:br>
              <a:r>
                <a:rPr lang="vi-VN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tình</a:t>
              </a:r>
              <a:r>
                <a:rPr lang="en-US" sz="4400" b="1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yêu với Va</a:t>
              </a:r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ren</a:t>
              </a:r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-</a:t>
              </a:r>
              <a:r>
                <a:rPr lang="vi-VN" sz="44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ca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774383" y="4011458"/>
            <a:ext cx="6824617" cy="7987596"/>
            <a:chOff x="14774383" y="4011458"/>
            <a:chExt cx="6824617" cy="79875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5" r="8019"/>
            <a:stretch/>
          </p:blipFill>
          <p:spPr>
            <a:xfrm>
              <a:off x="15468600" y="4648199"/>
              <a:ext cx="5448299" cy="670560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4383" y="4011458"/>
              <a:ext cx="6824617" cy="7987596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00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14" y="3345359"/>
            <a:ext cx="6027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Tóm tắt tác phẩm: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0" y="2538174"/>
            <a:ext cx="10563077" cy="890826"/>
            <a:chOff x="644526" y="2766774"/>
            <a:chExt cx="10563077" cy="890826"/>
          </a:xfrm>
        </p:grpSpPr>
        <p:sp>
          <p:nvSpPr>
            <p:cNvPr id="17" name="TextBox 16"/>
            <p:cNvSpPr txBox="1"/>
            <p:nvPr/>
          </p:nvSpPr>
          <p:spPr>
            <a:xfrm>
              <a:off x="1906587" y="2766774"/>
              <a:ext cx="930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phẩm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Người trong bao</a:t>
              </a:r>
              <a:endParaRPr lang="vi-VN" sz="4800" b="1" i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7587" y="4011458"/>
            <a:ext cx="19964400" cy="8653764"/>
            <a:chOff x="2287587" y="4011458"/>
            <a:chExt cx="19964400" cy="86537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7" r="3934"/>
            <a:stretch/>
          </p:blipFill>
          <p:spPr>
            <a:xfrm>
              <a:off x="15508711" y="4648198"/>
              <a:ext cx="5454002" cy="6730525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2287587" y="4011458"/>
              <a:ext cx="19964400" cy="8653764"/>
              <a:chOff x="2287587" y="4011458"/>
              <a:chExt cx="19964400" cy="865376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287587" y="9982200"/>
                <a:ext cx="19964400" cy="2683022"/>
                <a:chOff x="2287587" y="9768840"/>
                <a:chExt cx="19964400" cy="2683022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2287587" y="9768840"/>
                  <a:ext cx="19964400" cy="2683022"/>
                </a:xfrm>
                <a:prstGeom prst="rect">
                  <a:avLst/>
                </a:prstGeom>
                <a:solidFill>
                  <a:srgbClr val="CD41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192587" y="10302240"/>
                  <a:ext cx="9982200" cy="15029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ts val="5500"/>
                    </a:lnSpc>
                    <a:defRPr/>
                  </a:pPr>
                  <a:r>
                    <a:rPr lang="vi-VN" sz="4400" b="1" dirty="0">
                      <a:solidFill>
                        <a:schemeClr val="bg1"/>
                      </a:solidFill>
                      <a:ea typeface="Tahoma" pitchFamily="34" charset="0"/>
                      <a:cs typeface="Arial" pitchFamily="34" charset="0"/>
                    </a:rPr>
                    <a:t>Chuyện về Bê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vi-VN" sz="4400" b="1" dirty="0">
                      <a:solidFill>
                        <a:schemeClr val="bg1"/>
                      </a:solidFill>
                      <a:ea typeface="Tahoma" pitchFamily="34" charset="0"/>
                      <a:cs typeface="Arial" pitchFamily="34" charset="0"/>
                    </a:rPr>
                    <a:t>li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vi-VN" sz="4400" b="1" dirty="0">
                      <a:solidFill>
                        <a:schemeClr val="bg1"/>
                      </a:solidFill>
                      <a:ea typeface="Tahoma" pitchFamily="34" charset="0"/>
                      <a:cs typeface="Arial" pitchFamily="34" charset="0"/>
                    </a:rPr>
                    <a:t>côp:</a:t>
                  </a:r>
                  <a:r>
                    <a:rPr lang="en-US" sz="4400" b="1" dirty="0">
                      <a:solidFill>
                        <a:schemeClr val="bg1"/>
                      </a:solidFill>
                      <a:ea typeface="Tahoma" pitchFamily="34" charset="0"/>
                      <a:cs typeface="Arial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ea typeface="Tahoma" pitchFamily="34" charset="0"/>
                      <a:cs typeface="Arial" pitchFamily="34" charset="0"/>
                    </a:rPr>
                    <a:t>Cái chết của Bê-li-cốp</a:t>
                  </a:r>
                </a:p>
              </p:txBody>
            </p:sp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74383" y="4011458"/>
                <a:ext cx="6824617" cy="7987596"/>
              </a:xfrm>
              <a:prstGeom prst="rect">
                <a:avLst/>
              </a:prstGeom>
            </p:spPr>
          </p:pic>
        </p:grpSp>
      </p:grpSp>
      <p:sp>
        <p:nvSpPr>
          <p:cNvPr id="20" name="Rectangle 19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67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14" y="3345359"/>
            <a:ext cx="6027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Tóm tắt tác phẩm: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0" y="2538174"/>
            <a:ext cx="10563077" cy="890826"/>
            <a:chOff x="644526" y="2766774"/>
            <a:chExt cx="10563077" cy="890826"/>
          </a:xfrm>
        </p:grpSpPr>
        <p:sp>
          <p:nvSpPr>
            <p:cNvPr id="17" name="TextBox 16"/>
            <p:cNvSpPr txBox="1"/>
            <p:nvPr/>
          </p:nvSpPr>
          <p:spPr>
            <a:xfrm>
              <a:off x="1906587" y="2766774"/>
              <a:ext cx="930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phẩm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Người trong bao</a:t>
              </a:r>
              <a:endParaRPr lang="vi-VN" sz="4800" b="1" i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7587" y="4011458"/>
            <a:ext cx="19964400" cy="8653764"/>
            <a:chOff x="2287587" y="4011458"/>
            <a:chExt cx="19964400" cy="8653764"/>
          </a:xfrm>
        </p:grpSpPr>
        <p:grpSp>
          <p:nvGrpSpPr>
            <p:cNvPr id="20" name="Group 19"/>
            <p:cNvGrpSpPr/>
            <p:nvPr/>
          </p:nvGrpSpPr>
          <p:grpSpPr>
            <a:xfrm>
              <a:off x="2287587" y="9982200"/>
              <a:ext cx="19964400" cy="2683022"/>
              <a:chOff x="2287587" y="9768840"/>
              <a:chExt cx="19964400" cy="268302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87587" y="9768840"/>
                <a:ext cx="19964400" cy="2683022"/>
              </a:xfrm>
              <a:prstGeom prst="rect">
                <a:avLst/>
              </a:prstGeom>
              <a:solidFill>
                <a:srgbClr val="CD4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192587" y="10302240"/>
                <a:ext cx="9982200" cy="1502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5500"/>
                  </a:lnSpc>
                  <a:defRPr/>
                </a:pPr>
                <a:r>
                  <a:rPr lang="vi-VN" sz="4400" b="1" dirty="0">
                    <a:solidFill>
                      <a:schemeClr val="bg1"/>
                    </a:solidFill>
                    <a:ea typeface="Tahoma" pitchFamily="34" charset="0"/>
                    <a:cs typeface="Arial" pitchFamily="34" charset="0"/>
                  </a:rPr>
                  <a:t>I</a:t>
                </a:r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-</a:t>
                </a:r>
                <a:r>
                  <a:rPr lang="vi-VN" sz="4400" b="1" dirty="0">
                    <a:solidFill>
                      <a:schemeClr val="bg1"/>
                    </a:solidFill>
                    <a:ea typeface="Tahoma" pitchFamily="34" charset="0"/>
                    <a:cs typeface="Arial" pitchFamily="34" charset="0"/>
                  </a:rPr>
                  <a:t>va</a:t>
                </a:r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-</a:t>
                </a:r>
                <a:r>
                  <a:rPr lang="vi-VN" sz="4400" b="1" dirty="0">
                    <a:solidFill>
                      <a:schemeClr val="bg1"/>
                    </a:solidFill>
                    <a:ea typeface="Tahoma" pitchFamily="34" charset="0"/>
                    <a:cs typeface="Arial" pitchFamily="34" charset="0"/>
                  </a:rPr>
                  <a:t>nứt kết luận:</a:t>
                </a:r>
                <a:r>
                  <a:rPr lang="en-US" sz="4400" b="1" dirty="0">
                    <a:solidFill>
                      <a:schemeClr val="bg1"/>
                    </a:solidFill>
                    <a:ea typeface="Tahoma" pitchFamily="34" charset="0"/>
                    <a:cs typeface="Arial" pitchFamily="34" charset="0"/>
                  </a:rPr>
                  <a:t> </a:t>
                </a:r>
                <a:r>
                  <a:rPr lang="vi-VN" sz="4400" b="1" i="1" dirty="0">
                    <a:solidFill>
                      <a:schemeClr val="bg1"/>
                    </a:solidFill>
                    <a:ea typeface="Tahoma" pitchFamily="34" charset="0"/>
                    <a:cs typeface="Arial" pitchFamily="34" charset="0"/>
                  </a:rPr>
                  <a:t>Không thể</a:t>
                </a:r>
                <a:r>
                  <a:rPr lang="en-US" sz="4400" b="1" i="1" dirty="0">
                    <a:solidFill>
                      <a:schemeClr val="bg1"/>
                    </a:solidFill>
                    <a:ea typeface="Tahoma" pitchFamily="34" charset="0"/>
                    <a:cs typeface="Arial" pitchFamily="34" charset="0"/>
                  </a:rPr>
                  <a:t> </a:t>
                </a:r>
                <a:r>
                  <a:rPr lang="vi-VN" sz="4400" b="1" i="1" dirty="0">
                    <a:solidFill>
                      <a:schemeClr val="bg1"/>
                    </a:solidFill>
                    <a:ea typeface="Tahoma" pitchFamily="34" charset="0"/>
                    <a:cs typeface="Arial" pitchFamily="34" charset="0"/>
                  </a:rPr>
                  <a:t>sống mãi như thế được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3631" y="4648200"/>
              <a:ext cx="5426756" cy="6705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4383" y="4011458"/>
              <a:ext cx="6824617" cy="7987596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19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932447" y="1609923"/>
            <a:ext cx="20522280" cy="10496154"/>
            <a:chOff x="1896443" y="2177480"/>
            <a:chExt cx="20522280" cy="10496154"/>
          </a:xfrm>
        </p:grpSpPr>
        <p:grpSp>
          <p:nvGrpSpPr>
            <p:cNvPr id="47" name="Group 46"/>
            <p:cNvGrpSpPr/>
            <p:nvPr/>
          </p:nvGrpSpPr>
          <p:grpSpPr>
            <a:xfrm>
              <a:off x="6369210" y="2179418"/>
              <a:ext cx="11801041" cy="1368152"/>
              <a:chOff x="6369210" y="2395442"/>
              <a:chExt cx="11801041" cy="1368152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6369210" y="2395442"/>
                <a:ext cx="2592288" cy="13681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5577963" y="2395442"/>
                <a:ext cx="2592288" cy="13681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48" name="Rounded Rectangle 47"/>
            <p:cNvSpPr/>
            <p:nvPr/>
          </p:nvSpPr>
          <p:spPr>
            <a:xfrm>
              <a:off x="1896443" y="2286000"/>
              <a:ext cx="20522280" cy="10387634"/>
            </a:xfrm>
            <a:prstGeom prst="roundRect">
              <a:avLst>
                <a:gd name="adj" fmla="val 2335"/>
              </a:avLst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513067" y="2177480"/>
              <a:ext cx="9361040" cy="1080120"/>
            </a:xfrm>
            <a:custGeom>
              <a:avLst/>
              <a:gdLst>
                <a:gd name="T0" fmla="*/ 1364 w 2724"/>
                <a:gd name="T1" fmla="*/ 0 h 409"/>
                <a:gd name="T2" fmla="*/ 1360 w 2724"/>
                <a:gd name="T3" fmla="*/ 0 h 409"/>
                <a:gd name="T4" fmla="*/ 0 w 2724"/>
                <a:gd name="T5" fmla="*/ 0 h 409"/>
                <a:gd name="T6" fmla="*/ 294 w 2724"/>
                <a:gd name="T7" fmla="*/ 309 h 409"/>
                <a:gd name="T8" fmla="*/ 503 w 2724"/>
                <a:gd name="T9" fmla="*/ 409 h 409"/>
                <a:gd name="T10" fmla="*/ 1360 w 2724"/>
                <a:gd name="T11" fmla="*/ 409 h 409"/>
                <a:gd name="T12" fmla="*/ 1364 w 2724"/>
                <a:gd name="T13" fmla="*/ 409 h 409"/>
                <a:gd name="T14" fmla="*/ 2221 w 2724"/>
                <a:gd name="T15" fmla="*/ 409 h 409"/>
                <a:gd name="T16" fmla="*/ 2430 w 2724"/>
                <a:gd name="T17" fmla="*/ 309 h 409"/>
                <a:gd name="T18" fmla="*/ 2724 w 2724"/>
                <a:gd name="T19" fmla="*/ 0 h 409"/>
                <a:gd name="T20" fmla="*/ 1364 w 2724"/>
                <a:gd name="T2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4" h="409">
                  <a:moveTo>
                    <a:pt x="1364" y="0"/>
                  </a:moveTo>
                  <a:cubicBezTo>
                    <a:pt x="1360" y="0"/>
                    <a:pt x="1360" y="0"/>
                    <a:pt x="13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6" y="96"/>
                    <a:pt x="232" y="210"/>
                    <a:pt x="294" y="309"/>
                  </a:cubicBezTo>
                  <a:cubicBezTo>
                    <a:pt x="331" y="368"/>
                    <a:pt x="379" y="409"/>
                    <a:pt x="503" y="409"/>
                  </a:cubicBezTo>
                  <a:cubicBezTo>
                    <a:pt x="744" y="409"/>
                    <a:pt x="1307" y="409"/>
                    <a:pt x="1360" y="409"/>
                  </a:cubicBezTo>
                  <a:cubicBezTo>
                    <a:pt x="1360" y="409"/>
                    <a:pt x="1362" y="409"/>
                    <a:pt x="1364" y="409"/>
                  </a:cubicBezTo>
                  <a:cubicBezTo>
                    <a:pt x="1417" y="409"/>
                    <a:pt x="1981" y="409"/>
                    <a:pt x="2221" y="409"/>
                  </a:cubicBezTo>
                  <a:cubicBezTo>
                    <a:pt x="2345" y="409"/>
                    <a:pt x="2393" y="368"/>
                    <a:pt x="2430" y="309"/>
                  </a:cubicBezTo>
                  <a:cubicBezTo>
                    <a:pt x="2492" y="210"/>
                    <a:pt x="2509" y="96"/>
                    <a:pt x="2724" y="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TÓM TẮT BÀI GIẢNG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05008" y="2829626"/>
            <a:ext cx="6796021" cy="913130"/>
            <a:chOff x="2840539" y="3818711"/>
            <a:chExt cx="6796021" cy="913130"/>
          </a:xfrm>
        </p:grpSpPr>
        <p:sp>
          <p:nvSpPr>
            <p:cNvPr id="24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39"/>
            <p:cNvGrpSpPr/>
            <p:nvPr/>
          </p:nvGrpSpPr>
          <p:grpSpPr>
            <a:xfrm>
              <a:off x="2840539" y="3913408"/>
              <a:ext cx="6796021" cy="818433"/>
              <a:chOff x="2840539" y="3761008"/>
              <a:chExt cx="6796021" cy="818433"/>
            </a:xfrm>
          </p:grpSpPr>
          <p:sp>
            <p:nvSpPr>
              <p:cNvPr id="26" name="Round Same Side Corner Rectangle 25"/>
              <p:cNvSpPr/>
              <p:nvPr/>
            </p:nvSpPr>
            <p:spPr>
              <a:xfrm rot="5400000">
                <a:off x="5744019" y="900280"/>
                <a:ext cx="731520" cy="65288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460662" y="3810000"/>
                <a:ext cx="51758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spcBef>
                    <a:spcPts val="1200"/>
                  </a:spcBef>
                  <a:defRPr/>
                </a:pPr>
                <a:r>
                  <a:rPr lang="en-US" sz="4400" b="1" kern="0">
                    <a:solidFill>
                      <a:schemeClr val="bg1"/>
                    </a:solidFill>
                    <a:latin typeface="Arial" panose="020B0604020202020204" pitchFamily="34" charset="0"/>
                    <a:cs typeface="Arial" pitchFamily="34" charset="0"/>
                  </a:rPr>
                  <a:t>TÌM HIỂU </a:t>
                </a:r>
                <a:r>
                  <a:rPr lang="en-US" sz="4400" b="1" kern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CHUNG</a:t>
                </a:r>
                <a:endParaRPr lang="en-US" sz="4400" ker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286626" y="3761008"/>
                <a:ext cx="4054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I</a:t>
                </a:r>
                <a:endParaRPr lang="en-US" sz="4400" b="1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203555" y="3875931"/>
            <a:ext cx="12593136" cy="798354"/>
            <a:chOff x="1020654" y="2795826"/>
            <a:chExt cx="12593136" cy="798354"/>
          </a:xfrm>
        </p:grpSpPr>
        <p:sp>
          <p:nvSpPr>
            <p:cNvPr id="33" name="TextBox 32"/>
            <p:cNvSpPr txBox="1"/>
            <p:nvPr/>
          </p:nvSpPr>
          <p:spPr>
            <a:xfrm>
              <a:off x="1569574" y="2824739"/>
              <a:ext cx="120442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Tác giả An-tôn Pap-lô-vich Sê-khốp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20654" y="2795826"/>
              <a:ext cx="6559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i="1" smtClean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1</a:t>
              </a:r>
              <a:r>
                <a:rPr lang="en-US" sz="4400" b="1" smtClean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.</a:t>
              </a:r>
              <a:endParaRPr lang="en-US" sz="44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29615" y="4764392"/>
            <a:ext cx="18140027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  <a:defRPr/>
            </a:pPr>
            <a:r>
              <a:rPr lang="vi-VN" sz="4400" b="1" smtClean="0">
                <a:ea typeface="Tahoma" pitchFamily="34" charset="0"/>
                <a:cs typeface="Arial" pitchFamily="34" charset="0"/>
              </a:rPr>
              <a:t>Nhà </a:t>
            </a:r>
            <a:r>
              <a:rPr lang="vi-VN" sz="4400" b="1">
                <a:ea typeface="Tahoma" pitchFamily="34" charset="0"/>
                <a:cs typeface="Arial" pitchFamily="34" charset="0"/>
              </a:rPr>
              <a:t>văn hiện thực kiệt xuất của Nga. Nhà cách tân thiên tài trong lĩnh vực truyện ngắn và kịch nói.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02627" y="6501426"/>
            <a:ext cx="18140027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  <a:defRPr/>
            </a:pPr>
            <a:r>
              <a:rPr lang="en-US" sz="44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Nội dung: </a:t>
            </a:r>
            <a:r>
              <a:rPr lang="vi-VN" sz="4400" b="1" smtClean="0">
                <a:ea typeface="Tahoma" pitchFamily="34" charset="0"/>
                <a:cs typeface="Arial" pitchFamily="34" charset="0"/>
              </a:rPr>
              <a:t>Lên </a:t>
            </a:r>
            <a:r>
              <a:rPr lang="vi-VN" sz="4400" b="1">
                <a:ea typeface="Tahoma" pitchFamily="34" charset="0"/>
                <a:cs typeface="Arial" pitchFamily="34" charset="0"/>
              </a:rPr>
              <a:t>án chế độ xã hội bất công, thói cường bạo và cuộc sống ăn hại của tầng lớp cầm quyền nước Nga thời Nga Hoàng</a:t>
            </a:r>
            <a:r>
              <a:rPr lang="vi-VN" sz="4400" b="1" smtClean="0">
                <a:ea typeface="Tahoma" pitchFamily="34" charset="0"/>
                <a:cs typeface="Arial" pitchFamily="34" charset="0"/>
              </a:rPr>
              <a:t>.</a:t>
            </a:r>
            <a:r>
              <a:rPr lang="vi-VN" sz="4400" b="1">
                <a:ea typeface="Tahoma" pitchFamily="34" charset="0"/>
                <a:cs typeface="Arial" pitchFamily="34" charset="0"/>
              </a:rPr>
              <a:t> Đồng cảm sâu sắc, trân trọng đối với những người dân nghèo, người nông dân </a:t>
            </a:r>
            <a:r>
              <a:rPr lang="vi-VN" sz="4400" b="1" smtClean="0">
                <a:ea typeface="Tahoma" pitchFamily="34" charset="0"/>
                <a:cs typeface="Arial" pitchFamily="34" charset="0"/>
              </a:rPr>
              <a:t>Nga</a:t>
            </a:r>
            <a:r>
              <a:rPr lang="en-US" sz="4400" b="1" smtClean="0">
                <a:ea typeface="Tahoma" pitchFamily="34" charset="0"/>
                <a:cs typeface="Arial" pitchFamily="34" charset="0"/>
              </a:rPr>
              <a:t>.</a:t>
            </a:r>
            <a:endParaRPr lang="vi-VN" sz="4400" b="1">
              <a:ea typeface="Tahoma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29615" y="9862329"/>
            <a:ext cx="18688972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  <a:defRPr/>
            </a:pPr>
            <a:r>
              <a:rPr lang="en-US" sz="44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Về nghệ thuật: </a:t>
            </a:r>
            <a:r>
              <a:rPr lang="vi-VN" sz="4400" b="1">
                <a:ea typeface="Tahoma" pitchFamily="34" charset="0"/>
                <a:cs typeface="Arial" pitchFamily="34" charset="0"/>
              </a:rPr>
              <a:t>Cốt truyện giản dị, truyện của ông đặt ra nhiều vấn đề có ý nghĩa xã hội to lớn, mang ý nghĩa nhân văn.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92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105336" y="1676400"/>
            <a:ext cx="20522280" cy="10496154"/>
            <a:chOff x="1896443" y="2177480"/>
            <a:chExt cx="20522280" cy="10496154"/>
          </a:xfrm>
        </p:grpSpPr>
        <p:grpSp>
          <p:nvGrpSpPr>
            <p:cNvPr id="46" name="Group 45"/>
            <p:cNvGrpSpPr/>
            <p:nvPr/>
          </p:nvGrpSpPr>
          <p:grpSpPr>
            <a:xfrm>
              <a:off x="6369210" y="2179418"/>
              <a:ext cx="11801041" cy="1368152"/>
              <a:chOff x="6369210" y="2395442"/>
              <a:chExt cx="11801041" cy="1368152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6369210" y="2395442"/>
                <a:ext cx="2592288" cy="13681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5577963" y="2395442"/>
                <a:ext cx="2592288" cy="13681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>
            <a:xfrm>
              <a:off x="1896443" y="2286000"/>
              <a:ext cx="20522280" cy="10387634"/>
            </a:xfrm>
            <a:prstGeom prst="roundRect">
              <a:avLst>
                <a:gd name="adj" fmla="val 2335"/>
              </a:avLst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513067" y="2177480"/>
              <a:ext cx="9361040" cy="1080120"/>
            </a:xfrm>
            <a:custGeom>
              <a:avLst/>
              <a:gdLst>
                <a:gd name="T0" fmla="*/ 1364 w 2724"/>
                <a:gd name="T1" fmla="*/ 0 h 409"/>
                <a:gd name="T2" fmla="*/ 1360 w 2724"/>
                <a:gd name="T3" fmla="*/ 0 h 409"/>
                <a:gd name="T4" fmla="*/ 0 w 2724"/>
                <a:gd name="T5" fmla="*/ 0 h 409"/>
                <a:gd name="T6" fmla="*/ 294 w 2724"/>
                <a:gd name="T7" fmla="*/ 309 h 409"/>
                <a:gd name="T8" fmla="*/ 503 w 2724"/>
                <a:gd name="T9" fmla="*/ 409 h 409"/>
                <a:gd name="T10" fmla="*/ 1360 w 2724"/>
                <a:gd name="T11" fmla="*/ 409 h 409"/>
                <a:gd name="T12" fmla="*/ 1364 w 2724"/>
                <a:gd name="T13" fmla="*/ 409 h 409"/>
                <a:gd name="T14" fmla="*/ 2221 w 2724"/>
                <a:gd name="T15" fmla="*/ 409 h 409"/>
                <a:gd name="T16" fmla="*/ 2430 w 2724"/>
                <a:gd name="T17" fmla="*/ 309 h 409"/>
                <a:gd name="T18" fmla="*/ 2724 w 2724"/>
                <a:gd name="T19" fmla="*/ 0 h 409"/>
                <a:gd name="T20" fmla="*/ 1364 w 2724"/>
                <a:gd name="T2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4" h="409">
                  <a:moveTo>
                    <a:pt x="1364" y="0"/>
                  </a:moveTo>
                  <a:cubicBezTo>
                    <a:pt x="1360" y="0"/>
                    <a:pt x="1360" y="0"/>
                    <a:pt x="13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6" y="96"/>
                    <a:pt x="232" y="210"/>
                    <a:pt x="294" y="309"/>
                  </a:cubicBezTo>
                  <a:cubicBezTo>
                    <a:pt x="331" y="368"/>
                    <a:pt x="379" y="409"/>
                    <a:pt x="503" y="409"/>
                  </a:cubicBezTo>
                  <a:cubicBezTo>
                    <a:pt x="744" y="409"/>
                    <a:pt x="1307" y="409"/>
                    <a:pt x="1360" y="409"/>
                  </a:cubicBezTo>
                  <a:cubicBezTo>
                    <a:pt x="1360" y="409"/>
                    <a:pt x="1362" y="409"/>
                    <a:pt x="1364" y="409"/>
                  </a:cubicBezTo>
                  <a:cubicBezTo>
                    <a:pt x="1417" y="409"/>
                    <a:pt x="1981" y="409"/>
                    <a:pt x="2221" y="409"/>
                  </a:cubicBezTo>
                  <a:cubicBezTo>
                    <a:pt x="2345" y="409"/>
                    <a:pt x="2393" y="368"/>
                    <a:pt x="2430" y="309"/>
                  </a:cubicBezTo>
                  <a:cubicBezTo>
                    <a:pt x="2492" y="210"/>
                    <a:pt x="2509" y="96"/>
                    <a:pt x="2724" y="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TÓM TẮT BÀI GIẢNG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87599" y="2829626"/>
            <a:ext cx="6796021" cy="913130"/>
            <a:chOff x="2840539" y="3818711"/>
            <a:chExt cx="6796021" cy="913130"/>
          </a:xfrm>
        </p:grpSpPr>
        <p:sp>
          <p:nvSpPr>
            <p:cNvPr id="24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39"/>
            <p:cNvGrpSpPr/>
            <p:nvPr/>
          </p:nvGrpSpPr>
          <p:grpSpPr>
            <a:xfrm>
              <a:off x="2840539" y="3913408"/>
              <a:ext cx="6796021" cy="818433"/>
              <a:chOff x="2840539" y="3761008"/>
              <a:chExt cx="6796021" cy="818433"/>
            </a:xfrm>
          </p:grpSpPr>
          <p:sp>
            <p:nvSpPr>
              <p:cNvPr id="26" name="Round Same Side Corner Rectangle 25"/>
              <p:cNvSpPr/>
              <p:nvPr/>
            </p:nvSpPr>
            <p:spPr>
              <a:xfrm rot="5400000">
                <a:off x="5744019" y="900280"/>
                <a:ext cx="731520" cy="65288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460662" y="3810000"/>
                <a:ext cx="51758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spcBef>
                    <a:spcPts val="1200"/>
                  </a:spcBef>
                  <a:defRPr/>
                </a:pPr>
                <a:r>
                  <a:rPr lang="en-US" sz="4400" b="1" kern="0">
                    <a:solidFill>
                      <a:schemeClr val="bg1"/>
                    </a:solidFill>
                    <a:latin typeface="Arial" panose="020B0604020202020204" pitchFamily="34" charset="0"/>
                    <a:cs typeface="Arial" pitchFamily="34" charset="0"/>
                  </a:rPr>
                  <a:t>TÌM HIỂU </a:t>
                </a:r>
                <a:r>
                  <a:rPr lang="en-US" sz="4400" b="1" kern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CHUNG</a:t>
                </a:r>
                <a:endParaRPr lang="en-US" sz="4400" ker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286626" y="3761008"/>
                <a:ext cx="4054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I</a:t>
                </a:r>
                <a:endParaRPr lang="en-US" sz="4400" b="1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386146" y="3875931"/>
            <a:ext cx="12593136" cy="798354"/>
            <a:chOff x="1020654" y="2795826"/>
            <a:chExt cx="12593136" cy="798354"/>
          </a:xfrm>
        </p:grpSpPr>
        <p:sp>
          <p:nvSpPr>
            <p:cNvPr id="33" name="TextBox 32"/>
            <p:cNvSpPr txBox="1"/>
            <p:nvPr/>
          </p:nvSpPr>
          <p:spPr>
            <a:xfrm>
              <a:off x="1569574" y="2824739"/>
              <a:ext cx="120442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Tác giả An-tôn Pap-lô-vich Sê-khốp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20654" y="2795826"/>
              <a:ext cx="6559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i="1" smtClean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1</a:t>
              </a:r>
              <a:r>
                <a:rPr lang="en-US" sz="4400" b="1" smtClean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.</a:t>
              </a:r>
              <a:endParaRPr lang="en-US" sz="44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043682" y="7687967"/>
            <a:ext cx="17912905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  <a:defRPr/>
            </a:pPr>
            <a:r>
              <a:rPr lang="vi-VN" sz="4400" b="1">
                <a:ea typeface="Tahoma" pitchFamily="34" charset="0"/>
                <a:cs typeface="Arial" panose="020B0604020202020204" pitchFamily="34" charset="0"/>
              </a:rPr>
              <a:t>Là một trong những truyện ngắn có chung chủ đề về cuộc sống tầm thường, trong vỏ ốc của giới trí thức Nga cuối thế kỉ XIX.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363787" y="4763898"/>
            <a:ext cx="9899247" cy="800218"/>
            <a:chOff x="1020654" y="2795826"/>
            <a:chExt cx="9899247" cy="800218"/>
          </a:xfrm>
        </p:grpSpPr>
        <p:sp>
          <p:nvSpPr>
            <p:cNvPr id="22" name="TextBox 21"/>
            <p:cNvSpPr txBox="1"/>
            <p:nvPr/>
          </p:nvSpPr>
          <p:spPr>
            <a:xfrm>
              <a:off x="1560049" y="2826603"/>
              <a:ext cx="93598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Tác phẩm: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20654" y="2795826"/>
              <a:ext cx="6559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i="1" smtClean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2.</a:t>
              </a:r>
              <a:endParaRPr lang="en-US" sz="4400" b="1" i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024560" y="5631944"/>
            <a:ext cx="18617827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  <a:defRPr/>
            </a:pPr>
            <a:r>
              <a:rPr lang="vi-VN" sz="4400" b="1">
                <a:ea typeface="Tahoma" pitchFamily="34" charset="0"/>
                <a:cs typeface="Arial" panose="020B0604020202020204" pitchFamily="34" charset="0"/>
              </a:rPr>
              <a:t>Sáng tác năm 1898 khi tác giả đang dưỡng bệnh ở I-an-ta, bán đảo </a:t>
            </a:r>
            <a:r>
              <a:rPr lang="vi-VN" sz="4400" b="1" smtClean="0">
                <a:ea typeface="Tahoma" pitchFamily="34" charset="0"/>
                <a:cs typeface="Arial" panose="020B0604020202020204" pitchFamily="34" charset="0"/>
              </a:rPr>
              <a:t>C</a:t>
            </a:r>
            <a:r>
              <a:rPr lang="en-US" sz="4400" b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</a:t>
            </a:r>
            <a:r>
              <a:rPr lang="vi-VN" sz="4400" b="1" smtClean="0">
                <a:ea typeface="Tahoma" pitchFamily="34" charset="0"/>
                <a:cs typeface="Arial" panose="020B0604020202020204" pitchFamily="34" charset="0"/>
              </a:rPr>
              <a:t>rưm</a:t>
            </a:r>
            <a:r>
              <a:rPr lang="vi-VN" sz="4400" b="1">
                <a:ea typeface="Tahoma" pitchFamily="34" charset="0"/>
                <a:cs typeface="Arial" panose="020B0604020202020204" pitchFamily="34" charset="0"/>
              </a:rPr>
              <a:t>, biển Đen.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42095" y="9552714"/>
            <a:ext cx="5263705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500"/>
              </a:lnSpc>
              <a:defRPr/>
            </a:pPr>
            <a:r>
              <a:rPr lang="vi-VN" sz="4400" b="1" smtClean="0">
                <a:ea typeface="Tahoma" pitchFamily="34" charset="0"/>
                <a:cs typeface="Arial" panose="020B0604020202020204" pitchFamily="34" charset="0"/>
              </a:rPr>
              <a:t>Tóm </a:t>
            </a:r>
            <a:r>
              <a:rPr lang="vi-VN" sz="4400" b="1">
                <a:ea typeface="Tahoma" pitchFamily="34" charset="0"/>
                <a:cs typeface="Arial" panose="020B0604020202020204" pitchFamily="34" charset="0"/>
              </a:rPr>
              <a:t>tắt tác </a:t>
            </a:r>
            <a:r>
              <a:rPr lang="vi-VN" sz="4400" b="1" smtClean="0">
                <a:ea typeface="Tahoma" pitchFamily="34" charset="0"/>
                <a:cs typeface="Arial" panose="020B0604020202020204" pitchFamily="34" charset="0"/>
              </a:rPr>
              <a:t>phẩm</a:t>
            </a:r>
            <a:r>
              <a:rPr lang="en-US" sz="4400" b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vi-VN" sz="4400" b="1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50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73" y="1752600"/>
            <a:ext cx="6320724" cy="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1"/>
          <p:cNvSpPr txBox="1"/>
          <p:nvPr/>
        </p:nvSpPr>
        <p:spPr>
          <a:xfrm>
            <a:off x="2406460" y="4038600"/>
            <a:ext cx="4605528" cy="9725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6000"/>
              </a:lnSpc>
              <a:spcBef>
                <a:spcPts val="2400"/>
              </a:spcBef>
              <a:defRPr sz="4400" b="1"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vi-VN">
                <a:solidFill>
                  <a:schemeClr val="accent6">
                    <a:lumMod val="75000"/>
                  </a:schemeClr>
                </a:solidFill>
              </a:rPr>
              <a:t>Về kiến </a:t>
            </a:r>
            <a:r>
              <a:rPr lang="vi-VN" smtClean="0">
                <a:solidFill>
                  <a:schemeClr val="accent6">
                    <a:lumMod val="75000"/>
                  </a:schemeClr>
                </a:solidFill>
              </a:rPr>
              <a:t>thức:</a:t>
            </a:r>
            <a:endParaRPr lang="vi-VN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926466" y="4305657"/>
            <a:ext cx="300359" cy="3003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1"/>
          <p:cNvSpPr txBox="1"/>
          <p:nvPr/>
        </p:nvSpPr>
        <p:spPr>
          <a:xfrm>
            <a:off x="2688384" y="4824172"/>
            <a:ext cx="19133224" cy="17611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6000"/>
              </a:lnSpc>
              <a:spcBef>
                <a:spcPts val="2400"/>
              </a:spcBef>
              <a:defRPr sz="4400" b="1"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vi-VN">
                <a:solidFill>
                  <a:schemeClr val="tx1"/>
                </a:solidFill>
              </a:rPr>
              <a:t>Hiểu được sự phê phán sâu sắc của nhà văn đối với lối sống của một bộ phận trí thức Nga cuối thế kỉ XIX.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22809" y="8827296"/>
            <a:ext cx="20252977" cy="972574"/>
            <a:chOff x="1987228" y="7772400"/>
            <a:chExt cx="20042815" cy="972574"/>
          </a:xfrm>
        </p:grpSpPr>
        <p:sp>
          <p:nvSpPr>
            <p:cNvPr id="57" name="text 2"/>
            <p:cNvSpPr/>
            <p:nvPr/>
          </p:nvSpPr>
          <p:spPr>
            <a:xfrm>
              <a:off x="2467221" y="7772400"/>
              <a:ext cx="19562822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2400"/>
                </a:spcBef>
              </a:pPr>
              <a:r>
                <a:rPr lang="vi-VN" sz="4400" b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Về kỹ năng: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4400" b="1" smtClean="0">
                  <a:latin typeface="Arial" panose="020B0604020202020204" pitchFamily="34" charset="0"/>
                  <a:cs typeface="Arial" panose="020B0604020202020204" pitchFamily="34" charset="0"/>
                </a:rPr>
                <a:t>biết phân </a:t>
              </a:r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tích nhân vật và khái quát chủ đề.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1987228" y="8073115"/>
              <a:ext cx="300359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43607" y="2856421"/>
            <a:ext cx="21822779" cy="9106979"/>
            <a:chOff x="1343607" y="2856421"/>
            <a:chExt cx="21822779" cy="9792779"/>
          </a:xfrm>
        </p:grpSpPr>
        <p:sp>
          <p:nvSpPr>
            <p:cNvPr id="60" name="Rounded Rectangle 59"/>
            <p:cNvSpPr/>
            <p:nvPr/>
          </p:nvSpPr>
          <p:spPr>
            <a:xfrm>
              <a:off x="1343607" y="3339846"/>
              <a:ext cx="21822779" cy="9309354"/>
            </a:xfrm>
            <a:prstGeom prst="roundRect">
              <a:avLst>
                <a:gd name="adj" fmla="val 2234"/>
              </a:avLst>
            </a:prstGeom>
            <a:ln w="412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entagon 60"/>
            <p:cNvSpPr/>
            <p:nvPr/>
          </p:nvSpPr>
          <p:spPr>
            <a:xfrm>
              <a:off x="1362335" y="2856421"/>
              <a:ext cx="5268652" cy="914399"/>
            </a:xfrm>
            <a:prstGeom prst="homePlate">
              <a:avLst>
                <a:gd name="adj" fmla="val 27359"/>
              </a:avLst>
            </a:prstGeom>
            <a:solidFill>
              <a:schemeClr val="accent5"/>
            </a:solidFill>
            <a:ln w="571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24835" y="2856097"/>
            <a:ext cx="4690362" cy="868470"/>
            <a:chOff x="1588987" y="2856097"/>
            <a:chExt cx="4690362" cy="868470"/>
          </a:xfrm>
        </p:grpSpPr>
        <p:sp>
          <p:nvSpPr>
            <p:cNvPr id="63" name="Rectangle 62"/>
            <p:cNvSpPr/>
            <p:nvPr/>
          </p:nvSpPr>
          <p:spPr>
            <a:xfrm>
              <a:off x="2269918" y="2955126"/>
              <a:ext cx="40094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Giúp học sinh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88987" y="2856097"/>
              <a:ext cx="416552" cy="8506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922809" y="10287000"/>
            <a:ext cx="20489483" cy="972574"/>
            <a:chOff x="1987228" y="7772400"/>
            <a:chExt cx="20489483" cy="972574"/>
          </a:xfrm>
        </p:grpSpPr>
        <p:sp>
          <p:nvSpPr>
            <p:cNvPr id="66" name="text 2"/>
            <p:cNvSpPr/>
            <p:nvPr/>
          </p:nvSpPr>
          <p:spPr>
            <a:xfrm>
              <a:off x="2467221" y="7772400"/>
              <a:ext cx="20009490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2400"/>
                </a:spcBef>
              </a:pPr>
              <a:r>
                <a:rPr lang="vi-VN" sz="4400" b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Về tình cảm:</a:t>
              </a:r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smtClean="0">
                  <a:latin typeface="Arial" panose="020B0604020202020204" pitchFamily="34" charset="0"/>
                  <a:cs typeface="Arial" panose="020B0604020202020204" pitchFamily="34" charset="0"/>
                </a:rPr>
                <a:t>xây dựng đạo </a:t>
              </a:r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đức, lối sống trung thực, chan hòa.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1987228" y="8073115"/>
              <a:ext cx="300359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1"/>
          <p:cNvSpPr txBox="1"/>
          <p:nvPr/>
        </p:nvSpPr>
        <p:spPr>
          <a:xfrm>
            <a:off x="2688384" y="6760842"/>
            <a:ext cx="20173203" cy="18528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6000"/>
              </a:lnSpc>
              <a:spcBef>
                <a:spcPts val="2400"/>
              </a:spcBef>
              <a:defRPr sz="4400" b="1"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vi-VN">
                <a:solidFill>
                  <a:schemeClr val="tx1"/>
                </a:solidFill>
              </a:rPr>
              <a:t>Thấy được những đặc sắc về nghệ thuật của tác phẩm: xây dựng biểu tượng và nhân vật điển hình, lựa </a:t>
            </a:r>
            <a:r>
              <a:rPr lang="vi-VN" smtClean="0">
                <a:solidFill>
                  <a:schemeClr val="tx1"/>
                </a:solidFill>
              </a:rPr>
              <a:t>ch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ọ</a:t>
            </a:r>
            <a:r>
              <a:rPr lang="vi-VN" smtClean="0">
                <a:solidFill>
                  <a:schemeClr val="tx1"/>
                </a:solidFill>
              </a:rPr>
              <a:t>n </a:t>
            </a:r>
            <a:r>
              <a:rPr lang="vi-VN">
                <a:solidFill>
                  <a:schemeClr val="tx1"/>
                </a:solidFill>
              </a:rPr>
              <a:t>chi tiết hình ảnh và cách kể chuyện.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07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767350" y="2463141"/>
            <a:ext cx="18337508" cy="9347859"/>
          </a:xfrm>
          <a:prstGeom prst="roundRect">
            <a:avLst>
              <a:gd name="adj" fmla="val 2185"/>
            </a:avLst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81805" y="7262277"/>
            <a:ext cx="1220782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742950">
              <a:lnSpc>
                <a:spcPts val="5000"/>
              </a:lnSpc>
              <a:buFont typeface="+mj-lt"/>
              <a:buAutoNum type="arabicPeriod"/>
            </a:pPr>
            <a:r>
              <a:rPr lang="vi-VN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Hình tượng nhân vật Bê-li-cốp</a:t>
            </a:r>
          </a:p>
          <a:p>
            <a:pPr marL="0" lvl="1" indent="-742950">
              <a:lnSpc>
                <a:spcPts val="5000"/>
              </a:lnSpc>
              <a:buFont typeface="+mj-lt"/>
              <a:buAutoNum type="arabicPeriod"/>
            </a:pPr>
            <a:r>
              <a:rPr lang="vi-VN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Hình ảnh biểu tượng </a:t>
            </a:r>
            <a:r>
              <a:rPr lang="vi-VN" b="1" i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cái bao</a:t>
            </a:r>
            <a:r>
              <a:rPr lang="vi-VN" b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vi-VN" b="1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588258" y="3461028"/>
            <a:ext cx="6796020" cy="864138"/>
            <a:chOff x="2840539" y="3818711"/>
            <a:chExt cx="6796020" cy="864138"/>
          </a:xfrm>
        </p:grpSpPr>
        <p:sp>
          <p:nvSpPr>
            <p:cNvPr id="31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840539" y="3894911"/>
              <a:ext cx="6796020" cy="787938"/>
              <a:chOff x="2840539" y="3742511"/>
              <a:chExt cx="6796020" cy="787938"/>
            </a:xfrm>
          </p:grpSpPr>
          <p:sp>
            <p:nvSpPr>
              <p:cNvPr id="34" name="Round Same Side Corner Rectangle 33"/>
              <p:cNvSpPr/>
              <p:nvPr/>
            </p:nvSpPr>
            <p:spPr>
              <a:xfrm rot="5400000">
                <a:off x="5875205" y="769093"/>
                <a:ext cx="731520" cy="6791189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460662" y="3810000"/>
                <a:ext cx="44582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spcBef>
                    <a:spcPts val="1200"/>
                  </a:spcBef>
                  <a:defRPr/>
                </a:pPr>
                <a:r>
                  <a:rPr lang="en-US" sz="4000" b="1" ker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TÌM HIỂU CHUNG</a:t>
                </a:r>
                <a:endParaRPr lang="en-US" sz="4000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71113" y="3742511"/>
                <a:ext cx="45717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588258" y="6248400"/>
            <a:ext cx="6796021" cy="864138"/>
            <a:chOff x="2840539" y="3818711"/>
            <a:chExt cx="6796021" cy="864138"/>
          </a:xfrm>
        </p:grpSpPr>
        <p:sp>
          <p:nvSpPr>
            <p:cNvPr id="39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840539" y="3913408"/>
              <a:ext cx="6796021" cy="769441"/>
              <a:chOff x="2840539" y="3761008"/>
              <a:chExt cx="6796021" cy="769441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5744019" y="900280"/>
                <a:ext cx="731520" cy="65288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460662" y="3810000"/>
                <a:ext cx="517589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spcBef>
                    <a:spcPts val="1200"/>
                  </a:spcBef>
                  <a:defRPr/>
                </a:pPr>
                <a:r>
                  <a:rPr lang="en-US" sz="4000" b="1" ker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TÌM HIỂU </a:t>
                </a:r>
                <a:r>
                  <a:rPr lang="en-US" sz="4000" b="1" kern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VĂN BẢN</a:t>
                </a:r>
                <a:endParaRPr lang="en-US" sz="4000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34858" y="3761008"/>
                <a:ext cx="72968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2588258" y="8839200"/>
            <a:ext cx="6796021" cy="871579"/>
            <a:chOff x="2840539" y="3818711"/>
            <a:chExt cx="6796021" cy="871579"/>
          </a:xfrm>
        </p:grpSpPr>
        <p:sp>
          <p:nvSpPr>
            <p:cNvPr id="46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840539" y="3920849"/>
              <a:ext cx="6796021" cy="769441"/>
              <a:chOff x="2840539" y="3768449"/>
              <a:chExt cx="6796021" cy="769441"/>
            </a:xfrm>
          </p:grpSpPr>
          <p:sp>
            <p:nvSpPr>
              <p:cNvPr id="48" name="Round Same Side Corner Rectangle 47"/>
              <p:cNvSpPr/>
              <p:nvPr/>
            </p:nvSpPr>
            <p:spPr>
              <a:xfrm rot="5400000">
                <a:off x="5875206" y="769093"/>
                <a:ext cx="731520" cy="6791189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460662" y="3810000"/>
                <a:ext cx="28328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spcBef>
                    <a:spcPts val="1200"/>
                  </a:spcBef>
                  <a:defRPr/>
                </a:pPr>
                <a:r>
                  <a:rPr lang="en-US" sz="4000" b="1" kern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TỔNG KẾT</a:t>
                </a:r>
                <a:endParaRPr lang="en-US" sz="4000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098603" y="3768449"/>
                <a:ext cx="10021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</a:t>
                </a:r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4100561" y="4633112"/>
            <a:ext cx="1173242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vi-VN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Tác giả An-tôn Pap-lô-vich Sê-khốp</a:t>
            </a:r>
          </a:p>
          <a:p>
            <a:pPr marL="742950" indent="-742950">
              <a:buFont typeface="+mj-lt"/>
              <a:buAutoNum type="arabicPeriod"/>
            </a:pPr>
            <a:r>
              <a:rPr lang="vi-VN" b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Tác </a:t>
            </a:r>
            <a:r>
              <a:rPr lang="vi-VN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phẩm </a:t>
            </a:r>
            <a:r>
              <a:rPr lang="vi-VN" b="1" i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Người trong bao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022018" y="9926616"/>
            <a:ext cx="740544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742950">
              <a:lnSpc>
                <a:spcPts val="5000"/>
              </a:lnSpc>
              <a:buFont typeface="+mj-lt"/>
              <a:buAutoNum type="arabicPeriod"/>
            </a:pP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</a:p>
          <a:p>
            <a:pPr marL="0" lvl="1" indent="-742950">
              <a:lnSpc>
                <a:spcPts val="5000"/>
              </a:lnSpc>
              <a:buFont typeface="+mj-lt"/>
              <a:buAutoNum type="arabicPeriod"/>
            </a:pP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02231" y="1878528"/>
            <a:ext cx="7830754" cy="1245672"/>
            <a:chOff x="9282156" y="1878528"/>
            <a:chExt cx="7830754" cy="1245672"/>
          </a:xfrm>
        </p:grpSpPr>
        <p:sp>
          <p:nvSpPr>
            <p:cNvPr id="17" name="Rounded Rectangle 16"/>
            <p:cNvSpPr/>
            <p:nvPr/>
          </p:nvSpPr>
          <p:spPr>
            <a:xfrm>
              <a:off x="9282156" y="1878528"/>
              <a:ext cx="7830754" cy="1245672"/>
            </a:xfrm>
            <a:prstGeom prst="roundRect">
              <a:avLst>
                <a:gd name="adj" fmla="val 13998"/>
              </a:avLst>
            </a:prstGeom>
            <a:solidFill>
              <a:schemeClr val="bg1"/>
            </a:solidFill>
            <a:ln w="57150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693208" y="2044504"/>
              <a:ext cx="7008650" cy="8914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5400" b="1" smtClean="0">
                  <a:solidFill>
                    <a:srgbClr val="4BACC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 MỤC BÀI GIẢNG</a:t>
              </a:r>
              <a:endParaRPr lang="en-US" sz="5400" b="1">
                <a:solidFill>
                  <a:srgbClr val="4BACC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42844" y="3390796"/>
            <a:ext cx="5157743" cy="814380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08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4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22" name="Round Same Side Corner Rectangle 12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39910" y="2538174"/>
            <a:ext cx="12849077" cy="890826"/>
            <a:chOff x="644526" y="2766774"/>
            <a:chExt cx="12849077" cy="890826"/>
          </a:xfrm>
        </p:grpSpPr>
        <p:sp>
          <p:nvSpPr>
            <p:cNvPr id="126" name="TextBox 125"/>
            <p:cNvSpPr txBox="1"/>
            <p:nvPr/>
          </p:nvSpPr>
          <p:spPr>
            <a:xfrm>
              <a:off x="1906587" y="2766774"/>
              <a:ext cx="11587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giả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tôn Pap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lô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vic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Sê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khốp</a:t>
              </a:r>
              <a:endParaRPr lang="vi-VN" sz="4800" b="1" i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11387" y="7921701"/>
            <a:ext cx="12039600" cy="1679499"/>
            <a:chOff x="2211387" y="5638800"/>
            <a:chExt cx="12039600" cy="1679499"/>
          </a:xfrm>
        </p:grpSpPr>
        <p:sp>
          <p:nvSpPr>
            <p:cNvPr id="39" name="Rectangle 38"/>
            <p:cNvSpPr/>
            <p:nvPr/>
          </p:nvSpPr>
          <p:spPr>
            <a:xfrm>
              <a:off x="2729234" y="5638800"/>
              <a:ext cx="11521753" cy="1679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6500"/>
                </a:lnSpc>
                <a:defRPr/>
              </a:pPr>
              <a:r>
                <a:rPr lang="vi-VN" sz="4400" b="1">
                  <a:ea typeface="Tahoma" pitchFamily="34" charset="0"/>
                  <a:cs typeface="Arial" pitchFamily="34" charset="0"/>
                </a:rPr>
                <a:t>Nhà cách tân thiên tài trong lĩnh vực truyện ngắn và kịch nói.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11387" y="5988540"/>
              <a:ext cx="274320" cy="2743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6500"/>
                </a:lnSpc>
              </a:pPr>
              <a:endParaRPr lang="en-US" sz="44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9497" y="6433482"/>
            <a:ext cx="10591800" cy="845937"/>
            <a:chOff x="10821987" y="4873393"/>
            <a:chExt cx="10591800" cy="845937"/>
          </a:xfrm>
        </p:grpSpPr>
        <p:sp>
          <p:nvSpPr>
            <p:cNvPr id="33" name="Rectangle 32"/>
            <p:cNvSpPr/>
            <p:nvPr/>
          </p:nvSpPr>
          <p:spPr>
            <a:xfrm>
              <a:off x="11274760" y="4873393"/>
              <a:ext cx="10139027" cy="845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6500"/>
                </a:lnSpc>
                <a:defRPr/>
              </a:pPr>
              <a:r>
                <a:rPr lang="vi-VN" sz="4400" b="1">
                  <a:ea typeface="Tahoma" pitchFamily="34" charset="0"/>
                  <a:cs typeface="Arial" pitchFamily="34" charset="0"/>
                </a:rPr>
                <a:t>Nhà văn hiện thực kiệt xuất của Nga. 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0821987" y="5181977"/>
              <a:ext cx="274320" cy="2743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6500"/>
                </a:lnSpc>
              </a:pPr>
              <a:endParaRPr lang="en-US" sz="44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11387" y="4941506"/>
            <a:ext cx="12801600" cy="925894"/>
            <a:chOff x="10821987" y="4873393"/>
            <a:chExt cx="12801600" cy="925894"/>
          </a:xfrm>
        </p:grpSpPr>
        <p:sp>
          <p:nvSpPr>
            <p:cNvPr id="19" name="Rectangle 18"/>
            <p:cNvSpPr/>
            <p:nvPr/>
          </p:nvSpPr>
          <p:spPr>
            <a:xfrm>
              <a:off x="11274760" y="4873393"/>
              <a:ext cx="12348827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6500"/>
                </a:lnSpc>
                <a:defRPr/>
              </a:pPr>
              <a:r>
                <a:rPr lang="en-US" sz="4400" b="1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An-tôn Pap-lô-vich Sê-khốp  (1860  - 1904) 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0821987" y="5181977"/>
              <a:ext cx="274320" cy="2743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6500"/>
                </a:lnSpc>
              </a:pPr>
              <a:endParaRPr lang="en-US" sz="44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603787" y="4270285"/>
            <a:ext cx="5715000" cy="8226515"/>
            <a:chOff x="17603787" y="4270285"/>
            <a:chExt cx="5715000" cy="822651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8587" y="4270285"/>
              <a:ext cx="4648200" cy="664028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7603787" y="11296471"/>
              <a:ext cx="5715000" cy="12003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3600" b="1" i="1">
                  <a:solidFill>
                    <a:schemeClr val="accent5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rPr>
                <a:t>Antôn Paplôvic </a:t>
              </a:r>
              <a:r>
                <a:rPr lang="vi-VN" sz="3600" b="1" i="1" smtClean="0">
                  <a:solidFill>
                    <a:schemeClr val="accent5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rPr>
                <a:t>Sêkhốp</a:t>
              </a:r>
              <a:endParaRPr lang="en-US" sz="3600" b="1" i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vi-VN" sz="3600" b="1" i="1">
                  <a:solidFill>
                    <a:schemeClr val="accent5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rPr>
                <a:t>(1860  - 1904)</a:t>
              </a:r>
              <a:endParaRPr lang="en-US" sz="360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64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22" name="Round Same Side Corner Rectangle 12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67734" y="4198441"/>
            <a:ext cx="4114800" cy="925894"/>
            <a:chOff x="2211387" y="5638800"/>
            <a:chExt cx="4114800" cy="925894"/>
          </a:xfrm>
        </p:grpSpPr>
        <p:sp>
          <p:nvSpPr>
            <p:cNvPr id="39" name="Rectangle 38"/>
            <p:cNvSpPr/>
            <p:nvPr/>
          </p:nvSpPr>
          <p:spPr>
            <a:xfrm>
              <a:off x="2729234" y="5638800"/>
              <a:ext cx="3596953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6500"/>
                </a:lnSpc>
                <a:defRPr/>
              </a:pPr>
              <a:r>
                <a:rPr lang="vi-VN" sz="4400" b="1">
                  <a:ea typeface="Tahoma" pitchFamily="34" charset="0"/>
                  <a:cs typeface="Arial" pitchFamily="34" charset="0"/>
                </a:rPr>
                <a:t>Về nội dung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11387" y="5988540"/>
              <a:ext cx="274320" cy="2743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6500"/>
                </a:lnSpc>
              </a:pPr>
              <a:endParaRPr lang="en-US" sz="44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45529" y="3429000"/>
            <a:ext cx="5142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sáng tác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6188" y="5105400"/>
            <a:ext cx="14317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  <a:defRPr/>
            </a:pPr>
            <a:r>
              <a:rPr lang="vi-VN" sz="4400" b="1" dirty="0">
                <a:ea typeface="Tahoma" pitchFamily="34" charset="0"/>
                <a:cs typeface="Arial" pitchFamily="34" charset="0"/>
              </a:rPr>
              <a:t>Lên án </a:t>
            </a:r>
            <a:r>
              <a:rPr lang="vi-VN" sz="4400" b="1" dirty="0" smtClean="0">
                <a:ea typeface="Tahoma" pitchFamily="34" charset="0"/>
                <a:cs typeface="Arial" pitchFamily="34" charset="0"/>
              </a:rPr>
              <a:t>chế </a:t>
            </a:r>
            <a:r>
              <a:rPr lang="vi-VN" sz="4400" b="1" dirty="0">
                <a:ea typeface="Tahoma" pitchFamily="34" charset="0"/>
                <a:cs typeface="Arial" pitchFamily="34" charset="0"/>
              </a:rPr>
              <a:t>độ xã hội </a:t>
            </a:r>
            <a:r>
              <a:rPr lang="vi-VN" sz="4400" b="1">
                <a:ea typeface="Tahoma" pitchFamily="34" charset="0"/>
                <a:cs typeface="Arial" pitchFamily="34" charset="0"/>
              </a:rPr>
              <a:t>bất </a:t>
            </a:r>
            <a:r>
              <a:rPr lang="vi-VN" sz="4400" b="1" smtClean="0">
                <a:ea typeface="Tahoma" pitchFamily="34" charset="0"/>
                <a:cs typeface="Arial" pitchFamily="34" charset="0"/>
              </a:rPr>
              <a:t>công</a:t>
            </a:r>
            <a:r>
              <a:rPr lang="en-US" sz="4400" b="1" smtClean="0">
                <a:ea typeface="Tahoma" pitchFamily="34" charset="0"/>
                <a:cs typeface="Arial" pitchFamily="34" charset="0"/>
              </a:rPr>
              <a:t>.</a:t>
            </a:r>
            <a:r>
              <a:rPr lang="vi-VN" sz="4400" b="1" smtClean="0">
                <a:ea typeface="Tahoma" pitchFamily="34" charset="0"/>
                <a:cs typeface="Arial" pitchFamily="34" charset="0"/>
              </a:rPr>
              <a:t> </a:t>
            </a:r>
            <a:endParaRPr lang="vi-VN" sz="4400" b="1" dirty="0">
              <a:ea typeface="Tahoma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39987" y="6172200"/>
            <a:ext cx="143177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  <a:defRPr/>
            </a:pPr>
            <a:r>
              <a:rPr lang="vi-VN" sz="4400" b="1">
                <a:ea typeface="Tahoma" pitchFamily="34" charset="0"/>
                <a:cs typeface="Arial" pitchFamily="34" charset="0"/>
              </a:rPr>
              <a:t>Phê phán sự bất lực của giới trí thức và sự sa </a:t>
            </a:r>
            <a:r>
              <a:rPr lang="vi-VN" sz="4400" b="1" smtClean="0">
                <a:ea typeface="Tahoma" pitchFamily="34" charset="0"/>
                <a:cs typeface="Arial" pitchFamily="34" charset="0"/>
              </a:rPr>
              <a:t>đ</a:t>
            </a:r>
            <a:r>
              <a:rPr lang="en-US" sz="4400" b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ọa</a:t>
            </a:r>
            <a:r>
              <a:rPr lang="vi-VN" sz="4400" b="1" smtClean="0">
                <a:ea typeface="Tahoma" pitchFamily="34" charset="0"/>
                <a:cs typeface="Arial" pitchFamily="34" charset="0"/>
              </a:rPr>
              <a:t> </a:t>
            </a:r>
            <a:r>
              <a:rPr lang="vi-VN" sz="4400" b="1">
                <a:ea typeface="Tahoma" pitchFamily="34" charset="0"/>
                <a:cs typeface="Arial" pitchFamily="34" charset="0"/>
              </a:rPr>
              <a:t>về tinh thần của một bộ phận trong số họ.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39987" y="7916109"/>
            <a:ext cx="143177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  <a:defRPr/>
            </a:pPr>
            <a:r>
              <a:rPr lang="en-US" sz="4400" b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Nặng trĩu tấm lòng thương yêu nhân dân Nga</a:t>
            </a:r>
            <a:endParaRPr lang="vi-VN" sz="4400" b="1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9910" y="2538174"/>
            <a:ext cx="12849077" cy="890826"/>
            <a:chOff x="644526" y="2766774"/>
            <a:chExt cx="12849077" cy="890826"/>
          </a:xfrm>
        </p:grpSpPr>
        <p:sp>
          <p:nvSpPr>
            <p:cNvPr id="20" name="TextBox 19"/>
            <p:cNvSpPr txBox="1"/>
            <p:nvPr/>
          </p:nvSpPr>
          <p:spPr>
            <a:xfrm>
              <a:off x="1906587" y="2766774"/>
              <a:ext cx="11587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giả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tôn Pap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lô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vic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Sê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khốp</a:t>
              </a:r>
              <a:endParaRPr lang="vi-VN" sz="4800" b="1" i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587" y="4270285"/>
            <a:ext cx="4648200" cy="66402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/>
          <p:cNvSpPr txBox="1"/>
          <p:nvPr/>
        </p:nvSpPr>
        <p:spPr>
          <a:xfrm>
            <a:off x="17603787" y="11296471"/>
            <a:ext cx="57150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vi-VN" sz="3600" b="1" i="1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Antôn Paplôvic </a:t>
            </a:r>
            <a:r>
              <a:rPr lang="vi-VN" sz="3600" b="1" i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Sêkhốp</a:t>
            </a:r>
            <a:endParaRPr lang="en-US" sz="3600" b="1" i="1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vi-VN" sz="3600" b="1" i="1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(1860  - 1904)</a:t>
            </a:r>
            <a:endParaRPr lang="en-US" sz="3600"/>
          </a:p>
        </p:txBody>
      </p:sp>
      <p:sp>
        <p:nvSpPr>
          <p:cNvPr id="26" name="Rectangle 25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07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22" name="Round Same Side Corner Rectangle 12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67734" y="4198441"/>
            <a:ext cx="6087253" cy="925894"/>
            <a:chOff x="2211387" y="5638800"/>
            <a:chExt cx="6087253" cy="925894"/>
          </a:xfrm>
        </p:grpSpPr>
        <p:sp>
          <p:nvSpPr>
            <p:cNvPr id="39" name="Rectangle 38"/>
            <p:cNvSpPr/>
            <p:nvPr/>
          </p:nvSpPr>
          <p:spPr>
            <a:xfrm>
              <a:off x="2729234" y="5638800"/>
              <a:ext cx="5569406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6500"/>
                </a:lnSpc>
                <a:defRPr/>
              </a:pPr>
              <a:r>
                <a:rPr lang="vi-VN" sz="4400" b="1">
                  <a:ea typeface="Tahoma" pitchFamily="34" charset="0"/>
                  <a:cs typeface="Arial" pitchFamily="34" charset="0"/>
                </a:rPr>
                <a:t>Về nghệ thuật 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11387" y="5988540"/>
              <a:ext cx="274320" cy="2743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6500"/>
                </a:lnSpc>
              </a:pPr>
              <a:endParaRPr lang="en-US" sz="44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45529" y="3429000"/>
            <a:ext cx="5142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sáng tác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6188" y="5257800"/>
            <a:ext cx="86867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ts val="6000"/>
              </a:lnSpc>
              <a:buFont typeface="Wingdings" panose="05000000000000000000" pitchFamily="2" charset="2"/>
              <a:buChar char="§"/>
              <a:defRPr/>
            </a:pPr>
            <a:r>
              <a:rPr lang="vi-VN" sz="4400" b="1">
                <a:ea typeface="Tahoma" pitchFamily="34" charset="0"/>
                <a:cs typeface="Arial" pitchFamily="34" charset="0"/>
              </a:rPr>
              <a:t>Ngắn gọn, giản </a:t>
            </a:r>
            <a:r>
              <a:rPr lang="vi-VN" sz="4400" b="1" smtClean="0">
                <a:ea typeface="Tahoma" pitchFamily="34" charset="0"/>
                <a:cs typeface="Arial" pitchFamily="34" charset="0"/>
              </a:rPr>
              <a:t>dị</a:t>
            </a:r>
            <a:r>
              <a:rPr lang="en-US" sz="4400" b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cô đọng.</a:t>
            </a:r>
            <a:endParaRPr lang="vi-VN" sz="4400" b="1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16188" y="6326684"/>
            <a:ext cx="132509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ts val="6000"/>
              </a:lnSpc>
              <a:buFont typeface="Wingdings" panose="05000000000000000000" pitchFamily="2" charset="2"/>
              <a:buChar char="§"/>
              <a:defRPr/>
            </a:pPr>
            <a:r>
              <a:rPr lang="vi-VN" sz="4400" b="1">
                <a:ea typeface="Tahoma" pitchFamily="34" charset="0"/>
                <a:cs typeface="Arial" pitchFamily="34" charset="0"/>
              </a:rPr>
              <a:t>Ông đặc biệt chú ý đến việc lựa chọn chi </a:t>
            </a:r>
            <a:r>
              <a:rPr lang="vi-VN" sz="4400" b="1" smtClean="0">
                <a:ea typeface="Tahoma" pitchFamily="34" charset="0"/>
                <a:cs typeface="Arial" pitchFamily="34" charset="0"/>
              </a:rPr>
              <a:t>tiết</a:t>
            </a:r>
            <a:r>
              <a:rPr lang="en-US" sz="4400" b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vi-VN" sz="4400" b="1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28672" y="7552328"/>
            <a:ext cx="12567784" cy="2400657"/>
            <a:chOff x="3193015" y="10896598"/>
            <a:chExt cx="12567784" cy="2400657"/>
          </a:xfrm>
        </p:grpSpPr>
        <p:sp>
          <p:nvSpPr>
            <p:cNvPr id="21" name="Rectangle 20"/>
            <p:cNvSpPr/>
            <p:nvPr/>
          </p:nvSpPr>
          <p:spPr>
            <a:xfrm>
              <a:off x="4099173" y="10896598"/>
              <a:ext cx="11661626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6000"/>
                </a:lnSpc>
              </a:pPr>
              <a:r>
                <a:rPr lang="vi-VN" sz="4400" b="1">
                  <a:solidFill>
                    <a:schemeClr val="accent6">
                      <a:lumMod val="75000"/>
                    </a:schemeClr>
                  </a:solidFill>
                </a:rPr>
                <a:t>Cốt truyện giản </a:t>
              </a:r>
              <a:r>
                <a:rPr lang="vi-VN" sz="4400" b="1" smtClean="0">
                  <a:solidFill>
                    <a:schemeClr val="accent6">
                      <a:lumMod val="75000"/>
                    </a:schemeClr>
                  </a:solidFill>
                </a:rPr>
                <a:t>dị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lang="vi-VN" sz="44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 phẩm</a:t>
              </a:r>
              <a:r>
                <a:rPr lang="vi-VN" sz="44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400" b="1">
                  <a:solidFill>
                    <a:schemeClr val="accent6">
                      <a:lumMod val="75000"/>
                    </a:schemeClr>
                  </a:solidFill>
                </a:rPr>
                <a:t>của ông đặt ra nhiều vấn đề có ý nghĩa xã hội to lớn, mang ý nghĩa nhân văn.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015" y="10896598"/>
              <a:ext cx="829959" cy="65263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39910" y="2538174"/>
            <a:ext cx="12849077" cy="890826"/>
            <a:chOff x="644526" y="2766774"/>
            <a:chExt cx="12849077" cy="890826"/>
          </a:xfrm>
        </p:grpSpPr>
        <p:sp>
          <p:nvSpPr>
            <p:cNvPr id="25" name="TextBox 24"/>
            <p:cNvSpPr txBox="1"/>
            <p:nvPr/>
          </p:nvSpPr>
          <p:spPr>
            <a:xfrm>
              <a:off x="1906587" y="2766774"/>
              <a:ext cx="11587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giả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tôn Pap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lô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vic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Sê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khốp</a:t>
              </a:r>
              <a:endParaRPr lang="vi-VN" sz="4800" b="1" i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587" y="4270285"/>
            <a:ext cx="4648200" cy="66402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TextBox 28"/>
          <p:cNvSpPr txBox="1"/>
          <p:nvPr/>
        </p:nvSpPr>
        <p:spPr>
          <a:xfrm>
            <a:off x="17603787" y="11296471"/>
            <a:ext cx="57150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vi-VN" sz="3600" b="1" i="1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Antôn Paplôvic </a:t>
            </a:r>
            <a:r>
              <a:rPr lang="vi-VN" sz="3600" b="1" i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Sêkhốp</a:t>
            </a:r>
            <a:endParaRPr lang="en-US" sz="3600" b="1" i="1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vi-VN" sz="3600" b="1" i="1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(1860  - 1904)</a:t>
            </a:r>
            <a:endParaRPr lang="en-US" sz="3600"/>
          </a:p>
        </p:txBody>
      </p:sp>
      <p:sp>
        <p:nvSpPr>
          <p:cNvPr id="30" name="Rectangle 29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63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22" name="Round Same Side Corner Rectangle 12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945529" y="3429000"/>
            <a:ext cx="9813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tác phẩm chính của Sê-khốp</a:t>
            </a:r>
            <a:endParaRPr lang="en-US" sz="44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08790" y="11291698"/>
            <a:ext cx="3966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 err="1" smtClean="0">
                <a:latin typeface="Arial" pitchFamily="34" charset="0"/>
                <a:cs typeface="Arial" pitchFamily="34" charset="0"/>
              </a:rPr>
              <a:t>Khóm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 smtClean="0">
                <a:latin typeface="Arial" pitchFamily="34" charset="0"/>
                <a:cs typeface="Arial" pitchFamily="34" charset="0"/>
              </a:rPr>
              <a:t>phúc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 smtClean="0">
                <a:latin typeface="Arial" pitchFamily="34" charset="0"/>
                <a:cs typeface="Arial" pitchFamily="34" charset="0"/>
              </a:rPr>
              <a:t>bồn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 smtClean="0">
                <a:latin typeface="Arial" pitchFamily="34" charset="0"/>
                <a:cs typeface="Arial" pitchFamily="34" charset="0"/>
              </a:rPr>
              <a:t>tử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399" y="5156904"/>
            <a:ext cx="3563313" cy="48607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635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9" name="TextBox 48"/>
          <p:cNvSpPr txBox="1"/>
          <p:nvPr/>
        </p:nvSpPr>
        <p:spPr>
          <a:xfrm>
            <a:off x="9870571" y="11298106"/>
            <a:ext cx="3116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smtClean="0">
                <a:latin typeface="Arial" pitchFamily="34" charset="0"/>
                <a:cs typeface="Arial" pitchFamily="34" charset="0"/>
              </a:rPr>
              <a:t>Vườn anh đào</a:t>
            </a:r>
            <a:endParaRPr lang="en-US" sz="3600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0458" y="5156904"/>
            <a:ext cx="3396784" cy="478380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635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4" name="TextBox 53"/>
          <p:cNvSpPr txBox="1"/>
          <p:nvPr/>
        </p:nvSpPr>
        <p:spPr>
          <a:xfrm>
            <a:off x="16530940" y="11317069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smtClean="0">
                <a:latin typeface="Arial" pitchFamily="34" charset="0"/>
                <a:cs typeface="Arial" pitchFamily="34" charset="0"/>
              </a:rPr>
              <a:t>Chim hải âu</a:t>
            </a:r>
            <a:endParaRPr lang="en-US" sz="3600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5987" y="5156904"/>
            <a:ext cx="3594374" cy="47773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635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26" name="Group 25"/>
          <p:cNvGrpSpPr/>
          <p:nvPr/>
        </p:nvGrpSpPr>
        <p:grpSpPr>
          <a:xfrm>
            <a:off x="639910" y="2538174"/>
            <a:ext cx="12849077" cy="890826"/>
            <a:chOff x="644526" y="2766774"/>
            <a:chExt cx="12849077" cy="890826"/>
          </a:xfrm>
        </p:grpSpPr>
        <p:sp>
          <p:nvSpPr>
            <p:cNvPr id="27" name="TextBox 26"/>
            <p:cNvSpPr txBox="1"/>
            <p:nvPr/>
          </p:nvSpPr>
          <p:spPr>
            <a:xfrm>
              <a:off x="1906587" y="2766774"/>
              <a:ext cx="11587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giả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tôn Pap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lô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vic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Sê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khốp</a:t>
              </a:r>
              <a:endParaRPr lang="vi-VN" sz="4800" b="1" i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85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49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22" name="Round Same Side Corner Rectangle 12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945529" y="3429000"/>
            <a:ext cx="9813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tác phẩm chính của Sê-khốp</a:t>
            </a:r>
            <a:endParaRPr lang="en-US" sz="44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67080" y="4580140"/>
            <a:ext cx="5184708" cy="8029591"/>
            <a:chOff x="9167080" y="4580140"/>
            <a:chExt cx="5184708" cy="8029591"/>
          </a:xfrm>
        </p:grpSpPr>
        <p:sp>
          <p:nvSpPr>
            <p:cNvPr id="38" name="TextBox 37"/>
            <p:cNvSpPr txBox="1"/>
            <p:nvPr/>
          </p:nvSpPr>
          <p:spPr>
            <a:xfrm>
              <a:off x="9962060" y="11963400"/>
              <a:ext cx="35269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i="1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36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i="1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6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i="1" dirty="0" err="1" smtClean="0">
                  <a:latin typeface="Arial" pitchFamily="34" charset="0"/>
                  <a:cs typeface="Arial" pitchFamily="34" charset="0"/>
                </a:rPr>
                <a:t>bao</a:t>
              </a:r>
              <a:endParaRPr lang="en-US" sz="3600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67080" y="4580140"/>
              <a:ext cx="5184708" cy="64175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76200" cap="sq">
              <a:solidFill>
                <a:srgbClr val="CC9900"/>
              </a:solidFill>
              <a:miter lim="800000"/>
            </a:ln>
            <a:effectLst>
              <a:reflection blurRad="12700" stA="27000" endPos="9000" dist="635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contourClr>
                <a:srgbClr val="C0C0C0"/>
              </a:contourClr>
            </a:sp3d>
            <a:extLst/>
          </p:spPr>
        </p:pic>
      </p:grpSp>
      <p:grpSp>
        <p:nvGrpSpPr>
          <p:cNvPr id="16" name="Group 15"/>
          <p:cNvGrpSpPr/>
          <p:nvPr/>
        </p:nvGrpSpPr>
        <p:grpSpPr>
          <a:xfrm>
            <a:off x="639910" y="2538174"/>
            <a:ext cx="12849077" cy="890826"/>
            <a:chOff x="644526" y="2766774"/>
            <a:chExt cx="12849077" cy="890826"/>
          </a:xfrm>
        </p:grpSpPr>
        <p:sp>
          <p:nvSpPr>
            <p:cNvPr id="17" name="TextBox 16"/>
            <p:cNvSpPr txBox="1"/>
            <p:nvPr/>
          </p:nvSpPr>
          <p:spPr>
            <a:xfrm>
              <a:off x="1906587" y="2766774"/>
              <a:ext cx="11587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giả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tôn Pap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lô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vic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Sê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khốp</a:t>
              </a:r>
              <a:endParaRPr lang="vi-VN" sz="4800" b="1" i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35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-178462" y="1547574"/>
            <a:ext cx="8067591" cy="886541"/>
            <a:chOff x="-178462" y="1828800"/>
            <a:chExt cx="8067591" cy="886541"/>
          </a:xfrm>
        </p:grpSpPr>
        <p:sp>
          <p:nvSpPr>
            <p:cNvPr id="122" name="Round Same Side Corner Rectangle 12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2529" y="1828800"/>
              <a:ext cx="914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67734" y="1828800"/>
              <a:ext cx="5821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HIỂU CHUNG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54295" y="4078068"/>
            <a:ext cx="13063892" cy="8708887"/>
            <a:chOff x="5454295" y="4078068"/>
            <a:chExt cx="13063892" cy="87088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295" y="4078068"/>
              <a:ext cx="13063892" cy="78245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flat">
              <a:solidFill>
                <a:srgbClr val="CC9900"/>
              </a:solidFill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6783387" y="12079069"/>
              <a:ext cx="1021080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i="1" smtClean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Phần mộ </a:t>
              </a:r>
              <a:r>
                <a:rPr lang="vi-VN" sz="4000" b="1" i="1">
                  <a:ea typeface="Tahoma" pitchFamily="34" charset="0"/>
                  <a:cs typeface="Arial" panose="020B0604020202020204" pitchFamily="34" charset="0"/>
                </a:rPr>
                <a:t>An-tôn Pap-lô-vich Sê-khốp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9910" y="2538174"/>
            <a:ext cx="12849077" cy="890826"/>
            <a:chOff x="644526" y="2766774"/>
            <a:chExt cx="12849077" cy="890826"/>
          </a:xfrm>
        </p:grpSpPr>
        <p:sp>
          <p:nvSpPr>
            <p:cNvPr id="13" name="TextBox 12"/>
            <p:cNvSpPr txBox="1"/>
            <p:nvPr/>
          </p:nvSpPr>
          <p:spPr>
            <a:xfrm>
              <a:off x="1906587" y="2766774"/>
              <a:ext cx="11587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Tác giả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tôn Pap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lô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vic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 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Sê</a:t>
              </a:r>
              <a:r>
                <a:rPr lang="en-US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vi-VN" sz="4800" b="1" i="1" smtClean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khốp</a:t>
              </a:r>
              <a:endParaRPr lang="vi-VN" sz="4800" b="1" i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1913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5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13335000"/>
            <a:ext cx="243871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16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8186</TotalTime>
  <Words>952</Words>
  <Application>Microsoft Office PowerPoint</Application>
  <PresentationFormat>Custom</PresentationFormat>
  <Paragraphs>155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PHONG PC</cp:lastModifiedBy>
  <cp:revision>977</cp:revision>
  <cp:lastPrinted>2013-10-14T01:43:52Z</cp:lastPrinted>
  <dcterms:created xsi:type="dcterms:W3CDTF">2013-07-22T11:23:00Z</dcterms:created>
  <dcterms:modified xsi:type="dcterms:W3CDTF">2022-03-03T01:53:22Z</dcterms:modified>
</cp:coreProperties>
</file>